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Roboto"/>
      <p:regular r:id="rId45"/>
      <p:bold r:id="rId46"/>
      <p:italic r:id="rId47"/>
      <p:boldItalic r:id="rId48"/>
    </p:embeddedFont>
    <p:embeddedFont>
      <p:font typeface="Inter Tight SemiBol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hDYERpE90dcI+m7dTPvdiE/DUF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3CF286-7369-4DD5-A2F5-A9F0B04E6F2C}">
  <a:tblStyle styleId="{353CF286-7369-4DD5-A2F5-A9F0B04E6F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InterTight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terTightSemiBold-italic.fntdata"/><Relationship Id="rId50" Type="http://schemas.openxmlformats.org/officeDocument/2006/relationships/font" Target="fonts/InterTightSemiBold-bold.fntdata"/><Relationship Id="rId53" Type="http://customschemas.google.com/relationships/presentationmetadata" Target="metadata"/><Relationship Id="rId52" Type="http://schemas.openxmlformats.org/officeDocument/2006/relationships/font" Target="fonts/InterTight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0b2db8419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a:t>Nishi</a:t>
            </a:r>
            <a:endParaRPr b="1"/>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Llama 3's training process included several key optimizations to maximize performance and stability. The cosine learning rate schedule gradually decreases the learning rate following a cosine curve, allowing for larger updates at the start and smaller, more refined updates toward the end of training. A cosine learning rate schedule with linear warmup helped smooth convergence, while weight decay at 10% of the learning rate prevented overfitting.The batch size was progressively increased from 4M to 16M tokens to improve efficiency.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For long-context pre-training, the model’s context length was incrementally extended to 128K tokens over six phases, using 800B training tokens to ensure stable adaptation.</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Finally, during the annealing stage, which is the stage where the model is fine-tuned on a smaller, high-quality dataset to stabilize training and improve generalization, the learning rate was gradually reduced to zero over 40M tokens, while high-quality data was upsampled to refine reasoning and factual accuracy in the final model.</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12" name="Google Shape;212;g330b2db8419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0b2db8419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a:t>Nishi</a:t>
            </a:r>
            <a:endParaRPr b="1"/>
          </a:p>
          <a:p>
            <a:pPr indent="0" lvl="0" marL="0" rtl="0" algn="l">
              <a:lnSpc>
                <a:spcPct val="115000"/>
              </a:lnSpc>
              <a:spcBef>
                <a:spcPts val="1200"/>
              </a:spcBef>
              <a:spcAft>
                <a:spcPts val="0"/>
              </a:spcAft>
              <a:buClr>
                <a:schemeClr val="dk1"/>
              </a:buClr>
              <a:buSzPts val="1100"/>
              <a:buFont typeface="Arial"/>
              <a:buNone/>
            </a:pPr>
            <a:r>
              <a:rPr lang="en-US"/>
              <a:t>The researchers performed scaling experiments to </a:t>
            </a:r>
            <a:r>
              <a:rPr lang="en-US"/>
              <a:t>determine the optimal model size for their model given the pre-training compute budget. </a:t>
            </a:r>
            <a:endParaRPr/>
          </a:p>
          <a:p>
            <a:pPr indent="0" lvl="0" marL="0" rtl="0" algn="l">
              <a:lnSpc>
                <a:spcPct val="115000"/>
              </a:lnSpc>
              <a:spcBef>
                <a:spcPts val="1200"/>
              </a:spcBef>
              <a:spcAft>
                <a:spcPts val="0"/>
              </a:spcAft>
              <a:buClr>
                <a:schemeClr val="dk1"/>
              </a:buClr>
              <a:buSzPts val="1100"/>
              <a:buFont typeface="Arial"/>
              <a:buNone/>
            </a:pPr>
            <a:r>
              <a:rPr lang="en-US"/>
              <a:t>In addition to determining the optimal model size, a major challenge was to forecast the flagship model’s performance on downstream benchmark tasks, due to a couple of issues: </a:t>
            </a:r>
            <a:endParaRPr/>
          </a:p>
          <a:p>
            <a:pPr indent="0" lvl="0" marL="0" rtl="0" algn="l">
              <a:lnSpc>
                <a:spcPct val="115000"/>
              </a:lnSpc>
              <a:spcBef>
                <a:spcPts val="1200"/>
              </a:spcBef>
              <a:spcAft>
                <a:spcPts val="0"/>
              </a:spcAft>
              <a:buClr>
                <a:schemeClr val="dk1"/>
              </a:buClr>
              <a:buSzPts val="1100"/>
              <a:buFont typeface="Arial"/>
              <a:buNone/>
            </a:pPr>
            <a:r>
              <a:rPr lang="en-US"/>
              <a:t>(1) Existing scaling laws typically predict only next-token prediction loss rather than specific benchmark performance. </a:t>
            </a:r>
            <a:endParaRPr/>
          </a:p>
          <a:p>
            <a:pPr indent="0" lvl="0" marL="0" rtl="0" algn="l">
              <a:lnSpc>
                <a:spcPct val="115000"/>
              </a:lnSpc>
              <a:spcBef>
                <a:spcPts val="1200"/>
              </a:spcBef>
              <a:spcAft>
                <a:spcPts val="0"/>
              </a:spcAft>
              <a:buClr>
                <a:schemeClr val="dk1"/>
              </a:buClr>
              <a:buSzPts val="1100"/>
              <a:buFont typeface="Arial"/>
              <a:buNone/>
            </a:pPr>
            <a:r>
              <a:rPr lang="en-US"/>
              <a:t>(2) Scaling laws can be noisy and unreliable because they are developed based on pre-training runs conducted with small compute budgets.</a:t>
            </a:r>
            <a:endParaRPr/>
          </a:p>
          <a:p>
            <a:pPr indent="0" lvl="0" marL="0" rtl="0" algn="l">
              <a:lnSpc>
                <a:spcPct val="115000"/>
              </a:lnSpc>
              <a:spcBef>
                <a:spcPts val="1200"/>
              </a:spcBef>
              <a:spcAft>
                <a:spcPts val="0"/>
              </a:spcAft>
              <a:buClr>
                <a:schemeClr val="dk1"/>
              </a:buClr>
              <a:buSzPts val="1100"/>
              <a:buFont typeface="Arial"/>
              <a:buNone/>
            </a:pPr>
            <a:r>
              <a:rPr lang="en-US"/>
              <a:t>So, we show some of the scaling experiments they performed here in this slide.</a:t>
            </a:r>
            <a:endParaRPr/>
          </a:p>
          <a:p>
            <a:pPr indent="0" lvl="0" marL="0" rtl="0" algn="l">
              <a:lnSpc>
                <a:spcPct val="115000"/>
              </a:lnSpc>
              <a:spcBef>
                <a:spcPts val="1200"/>
              </a:spcBef>
              <a:spcAft>
                <a:spcPts val="0"/>
              </a:spcAft>
              <a:buNone/>
            </a:pPr>
            <a:r>
              <a:rPr lang="en-US" sz="1600">
                <a:latin typeface="Arial"/>
                <a:ea typeface="Arial"/>
                <a:cs typeface="Arial"/>
                <a:sym typeface="Arial"/>
              </a:rPr>
              <a:t>These curves are constructed by:</a:t>
            </a:r>
            <a:endParaRPr sz="1600">
              <a:latin typeface="Arial"/>
              <a:ea typeface="Arial"/>
              <a:cs typeface="Arial"/>
              <a:sym typeface="Arial"/>
            </a:endParaRPr>
          </a:p>
          <a:p>
            <a:pPr indent="-330200" lvl="1" marL="914400" rtl="0" algn="l">
              <a:lnSpc>
                <a:spcPct val="115000"/>
              </a:lnSpc>
              <a:spcBef>
                <a:spcPts val="1200"/>
              </a:spcBef>
              <a:spcAft>
                <a:spcPts val="0"/>
              </a:spcAft>
              <a:buClr>
                <a:schemeClr val="dk1"/>
              </a:buClr>
              <a:buSzPts val="1600"/>
              <a:buChar char="○"/>
            </a:pPr>
            <a:r>
              <a:rPr lang="en-US" sz="1600">
                <a:latin typeface="Arial"/>
                <a:ea typeface="Arial"/>
                <a:cs typeface="Arial"/>
                <a:sym typeface="Arial"/>
              </a:rPr>
              <a:t>Training models with different parameter sizes (40M to 16B) using varying compute budgets (6 × 10¹⁸ to 10²² FLOPs)</a:t>
            </a:r>
            <a:endParaRPr sz="1600">
              <a:latin typeface="Arial"/>
              <a:ea typeface="Arial"/>
              <a:cs typeface="Arial"/>
              <a:sym typeface="Arial"/>
            </a:endParaRPr>
          </a:p>
          <a:p>
            <a:pPr indent="-330200" lvl="1" marL="914400" rtl="0" algn="l">
              <a:lnSpc>
                <a:spcPct val="115000"/>
              </a:lnSpc>
              <a:spcBef>
                <a:spcPts val="0"/>
              </a:spcBef>
              <a:spcAft>
                <a:spcPts val="0"/>
              </a:spcAft>
              <a:buClr>
                <a:schemeClr val="dk1"/>
              </a:buClr>
              <a:buSzPts val="1600"/>
              <a:buChar char="○"/>
            </a:pPr>
            <a:r>
              <a:rPr lang="en-US" sz="1600">
                <a:latin typeface="Arial"/>
                <a:ea typeface="Arial"/>
                <a:cs typeface="Arial"/>
                <a:sym typeface="Arial"/>
              </a:rPr>
              <a:t>Measuring validation loss for each model at different compute budgets</a:t>
            </a:r>
            <a:endParaRPr sz="1600">
              <a:latin typeface="Arial"/>
              <a:ea typeface="Arial"/>
              <a:cs typeface="Arial"/>
              <a:sym typeface="Arial"/>
            </a:endParaRPr>
          </a:p>
          <a:p>
            <a:pPr indent="-330200" lvl="1" marL="914400" rtl="0" algn="l">
              <a:lnSpc>
                <a:spcPct val="115000"/>
              </a:lnSpc>
              <a:spcBef>
                <a:spcPts val="0"/>
              </a:spcBef>
              <a:spcAft>
                <a:spcPts val="0"/>
              </a:spcAft>
              <a:buClr>
                <a:schemeClr val="dk1"/>
              </a:buClr>
              <a:buSzPts val="1600"/>
              <a:buChar char="○"/>
            </a:pPr>
            <a:r>
              <a:rPr lang="en-US" sz="1600">
                <a:latin typeface="Arial"/>
                <a:ea typeface="Arial"/>
                <a:cs typeface="Arial"/>
                <a:sym typeface="Arial"/>
              </a:rPr>
              <a:t>Fitting a second-degree polynomial to approximate the loss</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US"/>
              <a:t>REST - read off slides.</a:t>
            </a:r>
            <a:endParaRPr/>
          </a:p>
          <a:p>
            <a:pPr indent="0" lvl="0" marL="0" rtl="0" algn="l">
              <a:lnSpc>
                <a:spcPct val="115000"/>
              </a:lnSpc>
              <a:spcBef>
                <a:spcPts val="1200"/>
              </a:spcBef>
              <a:spcAft>
                <a:spcPts val="0"/>
              </a:spcAft>
              <a:buClr>
                <a:schemeClr val="dk1"/>
              </a:buClr>
              <a:buSzPts val="1100"/>
              <a:buFont typeface="Arial"/>
              <a:buNone/>
            </a:pPr>
            <a:r>
              <a:t/>
            </a:r>
            <a:endParaRPr/>
          </a:p>
        </p:txBody>
      </p:sp>
      <p:sp>
        <p:nvSpPr>
          <p:cNvPr id="227" name="Google Shape;227;g330b2db8419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4921874a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a:t>Nishi</a:t>
            </a:r>
            <a:endParaRPr b="1"/>
          </a:p>
          <a:p>
            <a:pPr indent="-317500" lvl="0" marL="457200" rtl="0" algn="l">
              <a:lnSpc>
                <a:spcPct val="115000"/>
              </a:lnSpc>
              <a:spcBef>
                <a:spcPts val="1200"/>
              </a:spcBef>
              <a:spcAft>
                <a:spcPts val="0"/>
              </a:spcAft>
              <a:buClr>
                <a:schemeClr val="dk1"/>
              </a:buClr>
              <a:buSzPts val="1400"/>
              <a:buChar char="●"/>
            </a:pPr>
            <a:r>
              <a:rPr lang="en-US"/>
              <a:t>We use the compute-optimal models we identified this way to predict the optimal number of training tokens for a specific compute budget. </a:t>
            </a:r>
            <a:endParaRPr/>
          </a:p>
          <a:p>
            <a:pPr indent="-317500" lvl="0" marL="457200" rtl="0" algn="l">
              <a:lnSpc>
                <a:spcPct val="115000"/>
              </a:lnSpc>
              <a:spcBef>
                <a:spcPts val="0"/>
              </a:spcBef>
              <a:spcAft>
                <a:spcPts val="0"/>
              </a:spcAft>
              <a:buClr>
                <a:schemeClr val="dk1"/>
              </a:buClr>
              <a:buSzPts val="1400"/>
              <a:buChar char="●"/>
            </a:pPr>
            <a:r>
              <a:rPr lang="en-US"/>
              <a:t>To do so, we assume a power-law relation between compute budget, C, and the optimal number of training tokens, </a:t>
            </a:r>
            <a:endParaRPr/>
          </a:p>
          <a:p>
            <a:pPr indent="-317500" lvl="1" marL="914400" rtl="0" algn="l">
              <a:lnSpc>
                <a:spcPct val="115000"/>
              </a:lnSpc>
              <a:spcBef>
                <a:spcPts val="0"/>
              </a:spcBef>
              <a:spcAft>
                <a:spcPts val="0"/>
              </a:spcAft>
              <a:buClr>
                <a:schemeClr val="dk1"/>
              </a:buClr>
              <a:buSzPts val="1400"/>
              <a:buChar char="○"/>
            </a:pPr>
            <a:r>
              <a:rPr lang="en-US"/>
              <a:t> N* (C) = AC^α</a:t>
            </a:r>
            <a:endParaRPr/>
          </a:p>
          <a:p>
            <a:pPr indent="-317500" lvl="0" marL="457200" rtl="0" algn="l">
              <a:lnSpc>
                <a:spcPct val="115000"/>
              </a:lnSpc>
              <a:spcBef>
                <a:spcPts val="0"/>
              </a:spcBef>
              <a:spcAft>
                <a:spcPts val="0"/>
              </a:spcAft>
              <a:buClr>
                <a:schemeClr val="dk1"/>
              </a:buClr>
              <a:buSzPts val="1400"/>
              <a:buChar char="●"/>
            </a:pPr>
            <a:r>
              <a:rPr lang="en-US"/>
              <a:t>An important observation is that IsoFLOPs curves </a:t>
            </a:r>
            <a:r>
              <a:rPr b="1" lang="en-US"/>
              <a:t>become flatter around the minimum</a:t>
            </a:r>
            <a:r>
              <a:rPr lang="en-US"/>
              <a:t> as the compute budget increases. This implies that performance of the flagship model is relatively robust to small changes in the trade-off between model size and training tokens. </a:t>
            </a:r>
            <a:r>
              <a:rPr b="1" lang="en-US"/>
              <a:t>Based on this observation, they ultimately decided to train a flagship model with 405B parameters</a:t>
            </a:r>
            <a:endParaRPr b="1"/>
          </a:p>
          <a:p>
            <a:pPr indent="0" lvl="0" marL="0" rtl="0" algn="l">
              <a:lnSpc>
                <a:spcPct val="115000"/>
              </a:lnSpc>
              <a:spcBef>
                <a:spcPts val="1200"/>
              </a:spcBef>
              <a:spcAft>
                <a:spcPts val="0"/>
              </a:spcAft>
              <a:buClr>
                <a:schemeClr val="dk1"/>
              </a:buClr>
              <a:buSzPts val="1100"/>
              <a:buFont typeface="Arial"/>
              <a:buNone/>
            </a:pPr>
            <a:r>
              <a:t/>
            </a:r>
            <a:endParaRPr/>
          </a:p>
        </p:txBody>
      </p:sp>
      <p:sp>
        <p:nvSpPr>
          <p:cNvPr id="244" name="Google Shape;244;g334921874a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30b2db8419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Nishi</a:t>
            </a:r>
            <a:endParaRPr b="1"/>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NLL is used in language modeling to measure how well a model predicts the next token in a sequence. A lower NLL means the model assigns higher probability to the correct tokens, indicating better language understanding.</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 this case, NLL is used to evaluate scaling efficiency—the left graph shows that as compute (FLOPs) increases, NLL decreases, meaning Llama 3 learns more effectively with more training. The right graph links NLL to accuracy on downstream tasks, showing that as NLL drops, task performance improves. Since Llama 3 follows the predicted trend and outperforms Llama 2 at the same NLL, this confirms that its training optimizations led to better generalization and efficiency rather than just relying on a larger model size.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63" name="Google Shape;263;g330b2db8419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0b2db8419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Akhil</a:t>
            </a:r>
            <a:br>
              <a:rPr lang="en-US"/>
            </a:br>
            <a:r>
              <a:rPr b="1" lang="en-US" sz="1500"/>
              <a:t>COMPUTE</a:t>
            </a:r>
            <a:endParaRPr b="1" sz="1500"/>
          </a:p>
          <a:p>
            <a:pPr indent="-336550" lvl="0" marL="457200" rtl="0" algn="l">
              <a:lnSpc>
                <a:spcPct val="100000"/>
              </a:lnSpc>
              <a:spcBef>
                <a:spcPts val="0"/>
              </a:spcBef>
              <a:spcAft>
                <a:spcPts val="0"/>
              </a:spcAft>
              <a:buSzPts val="1700"/>
              <a:buChar char="-"/>
            </a:pPr>
            <a:r>
              <a:rPr lang="en-US" sz="1500"/>
              <a:t>Each server is equipped with </a:t>
            </a:r>
            <a:r>
              <a:rPr b="1" lang="en-US" sz="1500"/>
              <a:t>eight GPUs and two CPUs</a:t>
            </a:r>
            <a:r>
              <a:rPr lang="en-US" sz="1500"/>
              <a:t>.</a:t>
            </a:r>
            <a:endParaRPr sz="1500"/>
          </a:p>
          <a:p>
            <a:pPr indent="-336550" lvl="0" marL="457200" rtl="0" algn="l">
              <a:lnSpc>
                <a:spcPct val="100000"/>
              </a:lnSpc>
              <a:spcBef>
                <a:spcPts val="0"/>
              </a:spcBef>
              <a:spcAft>
                <a:spcPts val="0"/>
              </a:spcAft>
              <a:buSzPts val="1700"/>
              <a:buChar char="-"/>
            </a:pPr>
            <a:r>
              <a:rPr lang="en-US" sz="1500"/>
              <a:t>The eight GPUs are </a:t>
            </a:r>
            <a:r>
              <a:rPr b="1" lang="en-US" sz="1500"/>
              <a:t>connected via NVLink.</a:t>
            </a:r>
            <a:endParaRPr b="1" sz="1500"/>
          </a:p>
          <a:p>
            <a:pPr indent="-336550" lvl="0" marL="457200" rtl="0" algn="l">
              <a:lnSpc>
                <a:spcPct val="100000"/>
              </a:lnSpc>
              <a:spcBef>
                <a:spcPts val="0"/>
              </a:spcBef>
              <a:spcAft>
                <a:spcPts val="0"/>
              </a:spcAft>
              <a:buSzPts val="1700"/>
              <a:buChar char="-"/>
            </a:pPr>
            <a:r>
              <a:rPr lang="en-US" sz="1500"/>
              <a:t>Training jobs are scheduled using </a:t>
            </a:r>
            <a:r>
              <a:rPr b="1" lang="en-US" sz="1500"/>
              <a:t>MAST </a:t>
            </a:r>
            <a:r>
              <a:rPr lang="en-US" sz="1500"/>
              <a:t>(Meta’s global-scale training scheduler.)</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b="1" lang="en-US" sz="1500"/>
              <a:t>STORAGE</a:t>
            </a:r>
            <a:endParaRPr b="1" sz="1500"/>
          </a:p>
          <a:p>
            <a:pPr indent="-336550" lvl="0" marL="457200" rtl="0" algn="l">
              <a:lnSpc>
                <a:spcPct val="100000"/>
              </a:lnSpc>
              <a:spcBef>
                <a:spcPts val="0"/>
              </a:spcBef>
              <a:spcAft>
                <a:spcPts val="0"/>
              </a:spcAft>
              <a:buSzPts val="1700"/>
              <a:buChar char="-"/>
            </a:pPr>
            <a:r>
              <a:rPr lang="en-US" sz="1500"/>
              <a:t>Tectonic supports a sustainable </a:t>
            </a:r>
            <a:r>
              <a:rPr b="1" lang="en-US" sz="1500"/>
              <a:t>throughput of 2 TB/s</a:t>
            </a:r>
            <a:r>
              <a:rPr lang="en-US" sz="1500"/>
              <a:t> and a </a:t>
            </a:r>
            <a:r>
              <a:rPr b="1" lang="en-US" sz="1500"/>
              <a:t>peak throughput of 7 TB/s</a:t>
            </a:r>
            <a:r>
              <a:rPr lang="en-US" sz="1500"/>
              <a:t>.</a:t>
            </a:r>
            <a:endParaRPr sz="1500"/>
          </a:p>
          <a:p>
            <a:pPr indent="-336550" lvl="0" marL="457200" rtl="0" algn="l">
              <a:lnSpc>
                <a:spcPct val="100000"/>
              </a:lnSpc>
              <a:spcBef>
                <a:spcPts val="0"/>
              </a:spcBef>
              <a:spcAft>
                <a:spcPts val="0"/>
              </a:spcAft>
              <a:buSzPts val="1700"/>
              <a:buChar char="-"/>
            </a:pPr>
            <a:r>
              <a:rPr lang="en-US" sz="1500"/>
              <a:t> A </a:t>
            </a:r>
            <a:r>
              <a:rPr b="1" lang="en-US" sz="1500"/>
              <a:t>major challenge</a:t>
            </a:r>
            <a:r>
              <a:rPr lang="en-US" sz="1500"/>
              <a:t> is supporting the </a:t>
            </a:r>
            <a:r>
              <a:rPr b="1" lang="en-US" sz="1500"/>
              <a:t>highly bursty checkpoint writes</a:t>
            </a:r>
            <a:r>
              <a:rPr lang="en-US" sz="1500"/>
              <a:t> that saturate the storage fabric for short durations. </a:t>
            </a:r>
            <a:endParaRPr sz="1500"/>
          </a:p>
          <a:p>
            <a:pPr indent="-336550" lvl="0" marL="457200" rtl="0" algn="l">
              <a:lnSpc>
                <a:spcPct val="100000"/>
              </a:lnSpc>
              <a:spcBef>
                <a:spcPts val="0"/>
              </a:spcBef>
              <a:spcAft>
                <a:spcPts val="0"/>
              </a:spcAft>
              <a:buSzPts val="1700"/>
              <a:buChar char="-"/>
            </a:pPr>
            <a:r>
              <a:rPr b="1" lang="en-US" sz="1500"/>
              <a:t>Checkpointing </a:t>
            </a:r>
            <a:r>
              <a:rPr lang="en-US" sz="1500"/>
              <a:t>saves each GPU’s model state, ranging from </a:t>
            </a:r>
            <a:r>
              <a:rPr b="1" lang="en-US" sz="1500"/>
              <a:t>1 MB to 4 GB</a:t>
            </a:r>
            <a:r>
              <a:rPr lang="en-US" sz="1500"/>
              <a:t> per GPU, for recovery and debugging. </a:t>
            </a:r>
            <a:endParaRPr sz="1500"/>
          </a:p>
        </p:txBody>
      </p:sp>
      <p:sp>
        <p:nvSpPr>
          <p:cNvPr id="280" name="Google Shape;280;g330b2db841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0bcbaa799_1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Akhil</a:t>
            </a:r>
            <a:br>
              <a:rPr lang="en-US"/>
            </a:br>
            <a:r>
              <a:rPr lang="en-US"/>
              <a:t>Llama 3 405B used </a:t>
            </a:r>
            <a:r>
              <a:rPr b="1" lang="en-US"/>
              <a:t>RDMA over Converged Ethernet</a:t>
            </a:r>
            <a:r>
              <a:rPr lang="en-US"/>
              <a:t> (RoCE) fabric based on the</a:t>
            </a:r>
            <a:r>
              <a:rPr b="1" lang="en-US"/>
              <a:t> Arista 7800 and Minipack2 Open Compute</a:t>
            </a:r>
            <a:r>
              <a:rPr lang="en-US"/>
              <a:t> rack switches.</a:t>
            </a:r>
            <a:endParaRPr/>
          </a:p>
          <a:p>
            <a:pPr indent="0" lvl="0" marL="0" rtl="0" algn="l">
              <a:lnSpc>
                <a:spcPct val="100000"/>
              </a:lnSpc>
              <a:spcBef>
                <a:spcPts val="0"/>
              </a:spcBef>
              <a:spcAft>
                <a:spcPts val="0"/>
              </a:spcAft>
              <a:buSzPts val="1400"/>
              <a:buNone/>
            </a:pPr>
            <a:r>
              <a:rPr b="1" lang="en-US" sz="1400"/>
              <a:t>Only up to 16K of these 24K GPUs for Llama 3 pre-training</a:t>
            </a:r>
            <a:r>
              <a:rPr lang="en-US"/>
              <a:t>.</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US"/>
              <a:t>At the bottom layer, each rack hosts 16 GPUs split between two servers and connected by a single Minipack2 top-of-the-rack (ToR) switch.</a:t>
            </a:r>
            <a:r>
              <a:rPr lang="en-US"/>
              <a:t> </a:t>
            </a:r>
            <a:endParaRPr/>
          </a:p>
          <a:p>
            <a:pPr indent="-317500" lvl="0" marL="457200" rtl="0" algn="l">
              <a:lnSpc>
                <a:spcPct val="100000"/>
              </a:lnSpc>
              <a:spcBef>
                <a:spcPts val="0"/>
              </a:spcBef>
              <a:spcAft>
                <a:spcPts val="0"/>
              </a:spcAft>
              <a:buSzPts val="1400"/>
              <a:buChar char="●"/>
            </a:pPr>
            <a:r>
              <a:rPr lang="en-US"/>
              <a:t>In the middle layer, </a:t>
            </a:r>
            <a:r>
              <a:rPr b="1" lang="en-US"/>
              <a:t>192 such racks are connected by Cluster Switches to form a pod</a:t>
            </a:r>
            <a:r>
              <a:rPr lang="en-US"/>
              <a:t> of 3,072 GPUs with full bisection bandwidth, ensuring no oversubscription. </a:t>
            </a:r>
            <a:endParaRPr/>
          </a:p>
          <a:p>
            <a:pPr indent="-317500" lvl="0" marL="457200" rtl="0" algn="l">
              <a:lnSpc>
                <a:spcPct val="100000"/>
              </a:lnSpc>
              <a:spcBef>
                <a:spcPts val="0"/>
              </a:spcBef>
              <a:spcAft>
                <a:spcPts val="0"/>
              </a:spcAft>
              <a:buSzPts val="1400"/>
              <a:buChar char="●"/>
            </a:pPr>
            <a:r>
              <a:rPr lang="en-US"/>
              <a:t>At the top layer, </a:t>
            </a:r>
            <a:r>
              <a:rPr b="1" lang="en-US"/>
              <a:t>eight such pods within the same datacenter building are connected via Aggregation Switches to form a cluster of 24K GPUs</a:t>
            </a:r>
            <a:r>
              <a:rPr lang="en-US"/>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Our model parallelism methods and </a:t>
            </a:r>
            <a:r>
              <a:rPr b="1" lang="en-US"/>
              <a:t>training job scheduler are aware of network topology</a:t>
            </a:r>
            <a:r>
              <a:rPr lang="en-US"/>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LB:</a:t>
            </a:r>
            <a:endParaRPr/>
          </a:p>
          <a:p>
            <a:pPr indent="0" lvl="0" marL="0" rtl="0" algn="l">
              <a:spcBef>
                <a:spcPts val="0"/>
              </a:spcBef>
              <a:spcAft>
                <a:spcPts val="0"/>
              </a:spcAft>
              <a:buClr>
                <a:schemeClr val="dk1"/>
              </a:buClr>
              <a:buSzPts val="1400"/>
              <a:buFont typeface="Arial"/>
              <a:buNone/>
            </a:pPr>
            <a:r>
              <a:rPr lang="en-US"/>
              <a:t>F</a:t>
            </a:r>
            <a:r>
              <a:rPr lang="en-US"/>
              <a:t>irst, our collective library creates 16 network flows between two GPUs, instead of just one, thereby reducing the traffic per flow and providing more flows for load balancing. Second, our Enhanced-ECMP (E-ECMP) protocol effectively balances these 16 flows across different network paths by hashing on additional fields in the RoCE header of packets.</a:t>
            </a:r>
            <a:endParaRPr/>
          </a:p>
          <a:p>
            <a:pPr indent="0" lvl="0" marL="0" rtl="0" algn="l">
              <a:lnSpc>
                <a:spcPct val="100000"/>
              </a:lnSpc>
              <a:spcBef>
                <a:spcPts val="1200"/>
              </a:spcBef>
              <a:spcAft>
                <a:spcPts val="0"/>
              </a:spcAft>
              <a:buSzPts val="1400"/>
              <a:buNone/>
            </a:pPr>
            <a:r>
              <a:rPr lang="en-US"/>
              <a:t>CONGESTION</a:t>
            </a:r>
            <a:endParaRPr/>
          </a:p>
          <a:p>
            <a:pPr indent="0" lvl="0" marL="0" rtl="0" algn="l">
              <a:lnSpc>
                <a:spcPct val="100000"/>
              </a:lnSpc>
              <a:spcBef>
                <a:spcPts val="1200"/>
              </a:spcBef>
              <a:spcAft>
                <a:spcPts val="0"/>
              </a:spcAft>
              <a:buSzPts val="1400"/>
              <a:buNone/>
            </a:pPr>
            <a:r>
              <a:rPr lang="en-US"/>
              <a:t>B</a:t>
            </a:r>
            <a:r>
              <a:rPr lang="en-US"/>
              <a:t>etter load balancing through E-ECMP significantly reduces the chance of congestion.</a:t>
            </a:r>
            <a:endParaRPr/>
          </a:p>
        </p:txBody>
      </p:sp>
      <p:sp>
        <p:nvSpPr>
          <p:cNvPr id="296" name="Google Shape;296;g330bcbaa799_1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0bcbaa799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Akhil</a:t>
            </a:r>
            <a:br>
              <a:rPr lang="en-US"/>
            </a:br>
            <a:r>
              <a:rPr lang="en-US"/>
              <a:t>Use </a:t>
            </a:r>
            <a:r>
              <a:rPr b="1" lang="en-US"/>
              <a:t>4 different types of parallelism</a:t>
            </a:r>
            <a:r>
              <a:rPr lang="en-US"/>
              <a:t> to scale the model </a:t>
            </a:r>
            <a:endParaRPr/>
          </a:p>
          <a:p>
            <a:pPr indent="-317500" lvl="0" marL="457200" rtl="0" algn="l">
              <a:lnSpc>
                <a:spcPct val="100000"/>
              </a:lnSpc>
              <a:spcBef>
                <a:spcPts val="0"/>
              </a:spcBef>
              <a:spcAft>
                <a:spcPts val="0"/>
              </a:spcAft>
              <a:buSzPts val="1400"/>
              <a:buChar char="●"/>
            </a:pPr>
            <a:r>
              <a:rPr b="1" lang="en-US"/>
              <a:t>Tensor parallelism</a:t>
            </a:r>
            <a:r>
              <a:rPr lang="en-US"/>
              <a:t> splits individual weight tensors into multiple chunks on different devices. </a:t>
            </a:r>
            <a:endParaRPr/>
          </a:p>
          <a:p>
            <a:pPr indent="-317500" lvl="0" marL="457200" rtl="0" algn="l">
              <a:lnSpc>
                <a:spcPct val="100000"/>
              </a:lnSpc>
              <a:spcBef>
                <a:spcPts val="0"/>
              </a:spcBef>
              <a:spcAft>
                <a:spcPts val="0"/>
              </a:spcAft>
              <a:buSzPts val="1400"/>
              <a:buChar char="●"/>
            </a:pPr>
            <a:r>
              <a:rPr b="1" lang="en-US"/>
              <a:t>Pipeline parallelism</a:t>
            </a:r>
            <a:r>
              <a:rPr lang="en-US"/>
              <a:t> partitions the model vertically into stages by layers, so that different devices can process in parallel different stages of the full model pipeline. </a:t>
            </a:r>
            <a:endParaRPr/>
          </a:p>
          <a:p>
            <a:pPr indent="-317500" lvl="0" marL="457200" rtl="0" algn="l">
              <a:lnSpc>
                <a:spcPct val="100000"/>
              </a:lnSpc>
              <a:spcBef>
                <a:spcPts val="0"/>
              </a:spcBef>
              <a:spcAft>
                <a:spcPts val="0"/>
              </a:spcAft>
              <a:buSzPts val="1400"/>
              <a:buChar char="●"/>
            </a:pPr>
            <a:r>
              <a:rPr b="1" lang="en-US"/>
              <a:t>Context parallelism</a:t>
            </a:r>
            <a:r>
              <a:rPr lang="en-US"/>
              <a:t> divides the input context into segments, reducing memory bottleneck for very long sequence length inputs.</a:t>
            </a:r>
            <a:endParaRPr/>
          </a:p>
          <a:p>
            <a:pPr indent="-317500" lvl="0" marL="457200" rtl="0" algn="l">
              <a:lnSpc>
                <a:spcPct val="100000"/>
              </a:lnSpc>
              <a:spcBef>
                <a:spcPts val="0"/>
              </a:spcBef>
              <a:spcAft>
                <a:spcPts val="0"/>
              </a:spcAft>
              <a:buSzPts val="1400"/>
              <a:buChar char="●"/>
            </a:pPr>
            <a:r>
              <a:rPr lang="en-US"/>
              <a:t>They use fully sharded </a:t>
            </a:r>
            <a:r>
              <a:rPr b="1" lang="en-US"/>
              <a:t>data parallelism</a:t>
            </a:r>
            <a:r>
              <a:rPr lang="en-US"/>
              <a:t>, which shards the model, optimizer, and gradients while implementing data parallelism which processes data in parallel on multiple GPUs and synchronizes after each training step. </a:t>
            </a:r>
            <a:endParaRPr/>
          </a:p>
        </p:txBody>
      </p:sp>
      <p:sp>
        <p:nvSpPr>
          <p:cNvPr id="312" name="Google Shape;312;g330bcbaa79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30bcbaa799_1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Akhil</a:t>
            </a:r>
            <a:br>
              <a:rPr lang="en-US"/>
            </a:br>
            <a:r>
              <a:rPr lang="en-US" sz="1600"/>
              <a:t>After fine-tuning hardware, model and parallelism, they achieved </a:t>
            </a:r>
            <a:r>
              <a:rPr b="1" lang="en-US" sz="1600"/>
              <a:t>FLOPs Utilization of 38-43%</a:t>
            </a:r>
            <a:r>
              <a:rPr lang="en-US" sz="1600"/>
              <a:t> for the configs shown in the table.</a:t>
            </a:r>
            <a:endParaRPr sz="1600"/>
          </a:p>
          <a:p>
            <a:pPr indent="0" lvl="0" marL="0" rtl="0" algn="l">
              <a:lnSpc>
                <a:spcPct val="100000"/>
              </a:lnSpc>
              <a:spcBef>
                <a:spcPts val="0"/>
              </a:spcBef>
              <a:spcAft>
                <a:spcPts val="0"/>
              </a:spcAft>
              <a:buSzPts val="1400"/>
              <a:buNone/>
            </a:pPr>
            <a:r>
              <a:rPr lang="en-US" sz="1600"/>
              <a:t>There is a d</a:t>
            </a:r>
            <a:r>
              <a:rPr lang="en-US" sz="1600"/>
              <a:t>rop is from </a:t>
            </a:r>
            <a:r>
              <a:rPr b="1" lang="en-US" sz="1600"/>
              <a:t>43% to 41% from Data Parallelism 64 to 128</a:t>
            </a:r>
            <a:r>
              <a:rPr lang="en-US" sz="1600"/>
              <a:t>.</a:t>
            </a:r>
            <a:endParaRPr sz="1600"/>
          </a:p>
          <a:p>
            <a:pPr indent="0" lvl="0" marL="0" rtl="0" algn="l">
              <a:lnSpc>
                <a:spcPct val="100000"/>
              </a:lnSpc>
              <a:spcBef>
                <a:spcPts val="0"/>
              </a:spcBef>
              <a:spcAft>
                <a:spcPts val="0"/>
              </a:spcAft>
              <a:buSzPts val="1400"/>
              <a:buNone/>
            </a:pPr>
            <a:r>
              <a:rPr lang="en-US" sz="1600">
                <a:latin typeface="Arial"/>
                <a:ea typeface="Arial"/>
                <a:cs typeface="Arial"/>
                <a:sym typeface="Arial"/>
              </a:rPr>
              <a:t>This </a:t>
            </a:r>
            <a:r>
              <a:rPr lang="en-US" sz="1600">
                <a:latin typeface="Arial"/>
                <a:ea typeface="Arial"/>
                <a:cs typeface="Arial"/>
                <a:sym typeface="Arial"/>
              </a:rPr>
              <a:t>is due to the </a:t>
            </a:r>
            <a:r>
              <a:rPr b="1" lang="en-US" sz="1600">
                <a:latin typeface="Arial"/>
                <a:ea typeface="Arial"/>
                <a:cs typeface="Arial"/>
                <a:sym typeface="Arial"/>
              </a:rPr>
              <a:t>lower batch size per DP group</a:t>
            </a:r>
            <a:r>
              <a:rPr lang="en-US" sz="1600">
                <a:latin typeface="Arial"/>
                <a:ea typeface="Arial"/>
                <a:cs typeface="Arial"/>
                <a:sym typeface="Arial"/>
              </a:rPr>
              <a:t> needed to keep the global tokens per batch constant during training.</a:t>
            </a:r>
            <a:endParaRPr sz="16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29" name="Google Shape;329;g330bcbaa799_1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0b2db8419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1400"/>
              <a:buNone/>
            </a:pPr>
            <a:r>
              <a:rPr lang="en-US"/>
              <a:t>Akhil</a:t>
            </a:r>
            <a:br>
              <a:rPr lang="en-US"/>
            </a:br>
            <a:r>
              <a:rPr b="1" lang="en-US" sz="1600"/>
              <a:t>Batch Size</a:t>
            </a:r>
            <a:r>
              <a:rPr lang="en-US" sz="1600"/>
              <a:t> -   requires it to be divisible by the number of pipeline stages. However, they found that pre-training often needs flexibility to adjust batch size.</a:t>
            </a:r>
            <a:endParaRPr sz="1600"/>
          </a:p>
          <a:p>
            <a:pPr indent="0" lvl="0" marL="0" rtl="0" algn="l">
              <a:lnSpc>
                <a:spcPct val="100000"/>
              </a:lnSpc>
              <a:spcBef>
                <a:spcPts val="1200"/>
              </a:spcBef>
              <a:spcAft>
                <a:spcPts val="0"/>
              </a:spcAft>
              <a:buSzPts val="1400"/>
              <a:buNone/>
            </a:pPr>
            <a:r>
              <a:rPr lang="en-US" sz="1600"/>
              <a:t>Existing pipeline parallelism implementations lead to imbalanced resource consumption. </a:t>
            </a:r>
            <a:endParaRPr sz="1600"/>
          </a:p>
          <a:p>
            <a:pPr indent="0" lvl="0" marL="0" rtl="0" algn="l">
              <a:lnSpc>
                <a:spcPct val="100000"/>
              </a:lnSpc>
              <a:spcBef>
                <a:spcPts val="1200"/>
              </a:spcBef>
              <a:spcAft>
                <a:spcPts val="0"/>
              </a:spcAft>
              <a:buSzPts val="1400"/>
              <a:buNone/>
            </a:pPr>
            <a:r>
              <a:rPr b="1" lang="en-US" sz="1600"/>
              <a:t>Memory Imbalance</a:t>
            </a:r>
            <a:r>
              <a:rPr lang="en-US" sz="1600"/>
              <a:t> - The first stage consumes more memory due to the embedding and the warm-up micro-batches.</a:t>
            </a:r>
            <a:endParaRPr sz="1600"/>
          </a:p>
          <a:p>
            <a:pPr indent="0" lvl="0" marL="0" rtl="0" algn="l">
              <a:lnSpc>
                <a:spcPct val="100000"/>
              </a:lnSpc>
              <a:spcBef>
                <a:spcPts val="1200"/>
              </a:spcBef>
              <a:spcAft>
                <a:spcPts val="0"/>
              </a:spcAft>
              <a:buSzPts val="1400"/>
              <a:buNone/>
            </a:pPr>
            <a:r>
              <a:rPr b="1" lang="en-US" sz="1600"/>
              <a:t>Memory Imbalance</a:t>
            </a:r>
            <a:r>
              <a:rPr lang="en-US" sz="1600"/>
              <a:t> - After the last layer of the model, we need to calculate output and loss, making this stage the execution latency bottleneck.</a:t>
            </a:r>
            <a:endParaRPr sz="1600"/>
          </a:p>
        </p:txBody>
      </p:sp>
      <p:sp>
        <p:nvSpPr>
          <p:cNvPr id="346" name="Google Shape;346;g330b2db8419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0bcbaa799_1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1400"/>
              <a:buNone/>
            </a:pPr>
            <a:r>
              <a:rPr lang="en-US"/>
              <a:t>Akhil</a:t>
            </a:r>
            <a:br>
              <a:rPr lang="en-US"/>
            </a:br>
            <a:r>
              <a:rPr lang="en-US" sz="1400"/>
              <a:t>To address these issues, they modified their pipeline schedule as shown which allows </a:t>
            </a:r>
            <a:r>
              <a:rPr lang="en-US" sz="1400"/>
              <a:t>setting </a:t>
            </a:r>
            <a:r>
              <a:rPr lang="en-US" sz="1400"/>
              <a:t>N  flexibly. C</a:t>
            </a:r>
            <a:r>
              <a:rPr lang="en-US" sz="1400"/>
              <a:t>an run a arbitrary number of micro-batches in each batch. In this case, N= 5</a:t>
            </a:r>
            <a:endParaRPr sz="1400"/>
          </a:p>
          <a:p>
            <a:pPr indent="0" lvl="0" marL="0" rtl="0" algn="l">
              <a:lnSpc>
                <a:spcPct val="100000"/>
              </a:lnSpc>
              <a:spcBef>
                <a:spcPts val="1200"/>
              </a:spcBef>
              <a:spcAft>
                <a:spcPts val="0"/>
              </a:spcAft>
              <a:buSzPts val="1400"/>
              <a:buNone/>
            </a:pPr>
            <a:r>
              <a:rPr lang="en-US" sz="1400"/>
              <a:t>They can run fewer micro-batches than the number of stages when we have batch size limit at large scale;</a:t>
            </a:r>
            <a:br>
              <a:rPr lang="en-US" sz="1400"/>
            </a:br>
            <a:r>
              <a:rPr lang="en-US" sz="1400"/>
              <a:t>OR</a:t>
            </a:r>
            <a:br>
              <a:rPr lang="en-US" sz="1400"/>
            </a:br>
            <a:r>
              <a:rPr lang="en-US" sz="1400"/>
              <a:t>They can run</a:t>
            </a:r>
            <a:r>
              <a:rPr lang="en-US" sz="1400"/>
              <a:t> more micro-batches to hide point-to-point communication.</a:t>
            </a:r>
            <a:endParaRPr sz="1400"/>
          </a:p>
          <a:p>
            <a:pPr indent="0" lvl="0" marL="0" rtl="0" algn="l">
              <a:lnSpc>
                <a:spcPct val="100000"/>
              </a:lnSpc>
              <a:spcBef>
                <a:spcPts val="1200"/>
              </a:spcBef>
              <a:spcAft>
                <a:spcPts val="0"/>
              </a:spcAft>
              <a:buSzPts val="1400"/>
              <a:buNone/>
            </a:pPr>
            <a:r>
              <a:rPr lang="en-US" sz="1400"/>
              <a:t>We can find the the best communication and memory efficiency by finding a sweetspot in between.</a:t>
            </a:r>
            <a:endParaRPr sz="1400"/>
          </a:p>
          <a:p>
            <a:pPr indent="0" lvl="0" marL="0" rtl="0" algn="l">
              <a:lnSpc>
                <a:spcPct val="100000"/>
              </a:lnSpc>
              <a:spcBef>
                <a:spcPts val="1200"/>
              </a:spcBef>
              <a:spcAft>
                <a:spcPts val="0"/>
              </a:spcAft>
              <a:buSzPts val="1400"/>
              <a:buNone/>
            </a:pPr>
            <a:r>
              <a:rPr lang="en-US" sz="1400"/>
              <a:t>To reduce memory cost, based on detailed memory allocation profiling, they proactively deallocate tensors that will not be used for future computation, including the input and output tensors of each pipeline stage, that will not be used for future computation.</a:t>
            </a:r>
            <a:endParaRPr sz="1400"/>
          </a:p>
        </p:txBody>
      </p:sp>
      <p:sp>
        <p:nvSpPr>
          <p:cNvPr id="362" name="Google Shape;362;g330bcbaa799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Akhil:</a:t>
            </a:r>
            <a:endParaRPr/>
          </a:p>
          <a:p>
            <a:pPr indent="0" lvl="0" marL="0" rtl="0" algn="l">
              <a:lnSpc>
                <a:spcPct val="100000"/>
              </a:lnSpc>
              <a:spcBef>
                <a:spcPts val="0"/>
              </a:spcBef>
              <a:spcAft>
                <a:spcPts val="0"/>
              </a:spcAft>
              <a:buSzPts val="1400"/>
              <a:buNone/>
            </a:pPr>
            <a:r>
              <a:rPr b="1" lang="en-US" sz="1600"/>
              <a:t>What is a foundation model</a:t>
            </a:r>
            <a:r>
              <a:rPr lang="en-US" sz="1600"/>
              <a:t> - </a:t>
            </a:r>
            <a:endParaRPr sz="1600"/>
          </a:p>
          <a:p>
            <a:pPr indent="-342900" lvl="0" marL="457200" rtl="0" algn="l">
              <a:lnSpc>
                <a:spcPct val="100000"/>
              </a:lnSpc>
              <a:spcBef>
                <a:spcPts val="0"/>
              </a:spcBef>
              <a:spcAft>
                <a:spcPts val="0"/>
              </a:spcAft>
              <a:buSzPts val="1800"/>
              <a:buChar char="-"/>
            </a:pPr>
            <a:r>
              <a:rPr lang="en-US" sz="1600"/>
              <a:t>We asked LLama-3 to generate an image for it, and this is what it gave us.</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US" sz="1600"/>
              <a:t>It technically does not have any fixed definition but according to stanford - READ ABOVE.</a:t>
            </a:r>
            <a:endParaRPr sz="1600"/>
          </a:p>
        </p:txBody>
      </p:sp>
      <p:sp>
        <p:nvSpPr>
          <p:cNvPr id="88" name="Google Shape;8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0bcbaa799_1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1400"/>
              <a:buNone/>
            </a:pPr>
            <a:r>
              <a:rPr lang="en-US" sz="1400"/>
              <a:t>Akhil</a:t>
            </a:r>
            <a:r>
              <a:rPr lang="en-US" sz="1400"/>
              <a:t> </a:t>
            </a:r>
            <a:br>
              <a:rPr lang="en-US" sz="1400"/>
            </a:br>
            <a:r>
              <a:rPr lang="en-US" sz="1400"/>
              <a:t>We </a:t>
            </a:r>
            <a:r>
              <a:rPr b="1" lang="en-US" sz="1400"/>
              <a:t>place parallelism dimensions in the order of [TP, CP, PP, DP]</a:t>
            </a:r>
            <a:r>
              <a:rPr lang="en-US" sz="1400"/>
              <a:t>.</a:t>
            </a:r>
            <a:endParaRPr sz="1400"/>
          </a:p>
          <a:p>
            <a:pPr indent="-317500" lvl="0" marL="457200" rtl="0" algn="l">
              <a:lnSpc>
                <a:spcPct val="100000"/>
              </a:lnSpc>
              <a:spcBef>
                <a:spcPts val="1200"/>
              </a:spcBef>
              <a:spcAft>
                <a:spcPts val="0"/>
              </a:spcAft>
              <a:buSzPts val="1400"/>
              <a:buChar char="●"/>
            </a:pPr>
            <a:r>
              <a:rPr lang="en-US" sz="1400"/>
              <a:t> </a:t>
            </a:r>
            <a:r>
              <a:rPr b="1" lang="en-US" sz="1400"/>
              <a:t>DP (i.e., FSDP) is the outermost parallelism</a:t>
            </a:r>
            <a:r>
              <a:rPr lang="en-US" sz="1400"/>
              <a:t> because it can </a:t>
            </a:r>
            <a:r>
              <a:rPr b="1" lang="en-US" sz="1400"/>
              <a:t>tolerate longer network latency</a:t>
            </a:r>
            <a:r>
              <a:rPr lang="en-US" sz="1400"/>
              <a:t> by asynchronously prefetching sharded model weights and reducing gradients.</a:t>
            </a:r>
            <a:endParaRPr sz="1400"/>
          </a:p>
          <a:p>
            <a:pPr indent="-317500" lvl="0" marL="457200" rtl="0" algn="l">
              <a:lnSpc>
                <a:spcPct val="100000"/>
              </a:lnSpc>
              <a:spcBef>
                <a:spcPts val="0"/>
              </a:spcBef>
              <a:spcAft>
                <a:spcPts val="0"/>
              </a:spcAft>
              <a:buSzPts val="1400"/>
              <a:buChar char="●"/>
            </a:pPr>
            <a:r>
              <a:rPr lang="en-US" sz="1400"/>
              <a:t>Developed a memory consumption estimator and a performance-projection tool which helped us explore various parallelism configurations.</a:t>
            </a:r>
            <a:endParaRPr sz="1400"/>
          </a:p>
          <a:p>
            <a:pPr indent="0" lvl="0" marL="0" rtl="0" algn="l">
              <a:lnSpc>
                <a:spcPct val="100000"/>
              </a:lnSpc>
              <a:spcBef>
                <a:spcPts val="1200"/>
              </a:spcBef>
              <a:spcAft>
                <a:spcPts val="0"/>
              </a:spcAft>
              <a:buSzPts val="1400"/>
              <a:buNone/>
            </a:pPr>
            <a:r>
              <a:rPr lang="en-US" sz="1400"/>
              <a:t>Llama 3 is based on a fork of Nvidia’s NCCL library, called NCCLX.</a:t>
            </a:r>
            <a:endParaRPr sz="1400"/>
          </a:p>
          <a:p>
            <a:pPr indent="0" lvl="0" marL="0" rtl="0" algn="l">
              <a:lnSpc>
                <a:spcPct val="100000"/>
              </a:lnSpc>
              <a:spcBef>
                <a:spcPts val="1200"/>
              </a:spcBef>
              <a:spcAft>
                <a:spcPts val="0"/>
              </a:spcAft>
              <a:buSzPts val="1400"/>
              <a:buNone/>
            </a:pPr>
            <a:r>
              <a:rPr lang="en-US" sz="1400"/>
              <a:t>The original NCCL collectives </a:t>
            </a:r>
            <a:r>
              <a:rPr b="1" lang="en-US" sz="1400"/>
              <a:t>required data chunking and staged data copy</a:t>
            </a:r>
            <a:r>
              <a:rPr lang="en-US" sz="1400"/>
              <a:t>. This approach had several inefficiencies, including </a:t>
            </a:r>
            <a:endParaRPr sz="1400"/>
          </a:p>
          <a:p>
            <a:pPr indent="0" lvl="0" marL="0" rtl="0" algn="l">
              <a:lnSpc>
                <a:spcPct val="100000"/>
              </a:lnSpc>
              <a:spcBef>
                <a:spcPts val="1200"/>
              </a:spcBef>
              <a:spcAft>
                <a:spcPts val="0"/>
              </a:spcAft>
              <a:buSzPts val="1400"/>
              <a:buNone/>
            </a:pPr>
            <a:r>
              <a:rPr lang="en-US" sz="1400"/>
              <a:t>(1) requiring a large number of small control messages to be exchanged over the network to facilitate data transfer, </a:t>
            </a:r>
            <a:br>
              <a:rPr lang="en-US" sz="1400"/>
            </a:br>
            <a:r>
              <a:rPr lang="en-US" sz="1400"/>
              <a:t>(2) extra memory-copy operations, and </a:t>
            </a:r>
            <a:br>
              <a:rPr lang="en-US" sz="1400"/>
            </a:br>
            <a:r>
              <a:rPr lang="en-US" sz="1400"/>
              <a:t>(3) using extra GPU cycles for communication.</a:t>
            </a:r>
            <a:endParaRPr sz="1400"/>
          </a:p>
          <a:p>
            <a:pPr indent="0" lvl="0" marL="0" rtl="0" algn="l">
              <a:lnSpc>
                <a:spcPct val="100000"/>
              </a:lnSpc>
              <a:spcBef>
                <a:spcPts val="1200"/>
              </a:spcBef>
              <a:spcAft>
                <a:spcPts val="0"/>
              </a:spcAft>
              <a:buSzPts val="1400"/>
              <a:buNone/>
            </a:pPr>
            <a:r>
              <a:t/>
            </a:r>
            <a:endParaRPr sz="1400"/>
          </a:p>
          <a:p>
            <a:pPr indent="0" lvl="0" marL="0" rtl="0" algn="l">
              <a:lnSpc>
                <a:spcPct val="100000"/>
              </a:lnSpc>
              <a:spcBef>
                <a:spcPts val="1200"/>
              </a:spcBef>
              <a:spcAft>
                <a:spcPts val="0"/>
              </a:spcAft>
              <a:buSzPts val="1400"/>
              <a:buNone/>
            </a:pPr>
            <a:r>
              <a:rPr lang="en-US" sz="1400"/>
              <a:t> In Llama-3, they tune chunking and data transfer to fit network latencies. They allow small control messages to traverse our network at a higher priority. The paper mentions that this is something they are working to improve in their research.</a:t>
            </a:r>
            <a:endParaRPr sz="1400"/>
          </a:p>
        </p:txBody>
      </p:sp>
      <p:sp>
        <p:nvSpPr>
          <p:cNvPr id="377" name="Google Shape;377;g330bcbaa799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30bcbaa799_1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1400"/>
              <a:buNone/>
            </a:pPr>
            <a:r>
              <a:rPr lang="en-US"/>
              <a:t>Akhil</a:t>
            </a:r>
            <a:br>
              <a:rPr lang="en-US"/>
            </a:br>
            <a:r>
              <a:rPr lang="en-US"/>
              <a:t>T</a:t>
            </a:r>
            <a:r>
              <a:rPr lang="en-US"/>
              <a:t>he synchronous nature of training makes it less fault</a:t>
            </a:r>
            <a:r>
              <a:rPr lang="en-US"/>
              <a:t>-tolerant—a single GPU failure may require a restart </a:t>
            </a:r>
            <a:r>
              <a:rPr lang="en-US"/>
              <a:t>of the entire job.</a:t>
            </a:r>
            <a:br>
              <a:rPr lang="en-US"/>
            </a:b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During a </a:t>
            </a:r>
            <a:r>
              <a:rPr b="1" lang="en-US" sz="1100">
                <a:latin typeface="Arial"/>
                <a:ea typeface="Arial"/>
                <a:cs typeface="Arial"/>
                <a:sym typeface="Arial"/>
              </a:rPr>
              <a:t>54-day snapshot period</a:t>
            </a:r>
            <a:r>
              <a:rPr lang="en-US" sz="1100">
                <a:latin typeface="Arial"/>
                <a:ea typeface="Arial"/>
                <a:cs typeface="Arial"/>
                <a:sym typeface="Arial"/>
              </a:rPr>
              <a:t> of pre-training, they experienced a total of </a:t>
            </a:r>
            <a:r>
              <a:rPr b="1" lang="en-US" sz="1100">
                <a:latin typeface="Arial"/>
                <a:ea typeface="Arial"/>
                <a:cs typeface="Arial"/>
                <a:sym typeface="Arial"/>
              </a:rPr>
              <a:t>466 job interruptions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Of these, </a:t>
            </a:r>
            <a:r>
              <a:rPr b="1" lang="en-US" sz="1100">
                <a:latin typeface="Arial"/>
                <a:ea typeface="Arial"/>
                <a:cs typeface="Arial"/>
                <a:sym typeface="Arial"/>
              </a:rPr>
              <a:t>47 were planned interruptions</a:t>
            </a:r>
            <a:r>
              <a:rPr lang="en-US" sz="1100">
                <a:latin typeface="Arial"/>
                <a:ea typeface="Arial"/>
                <a:cs typeface="Arial"/>
                <a:sym typeface="Arial"/>
              </a:rPr>
              <a:t> due to automated maintenance operations, such as firmware upgrades, or operator-initiated operations like configuration or dataset updates.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remaining </a:t>
            </a:r>
            <a:r>
              <a:rPr b="1" lang="en-US" sz="1100">
                <a:latin typeface="Arial"/>
                <a:ea typeface="Arial"/>
                <a:cs typeface="Arial"/>
                <a:sym typeface="Arial"/>
              </a:rPr>
              <a:t>419 were unexpected interruptions</a:t>
            </a:r>
            <a:r>
              <a:rPr lang="en-US" sz="1100">
                <a:latin typeface="Arial"/>
                <a:ea typeface="Arial"/>
                <a:cs typeface="Arial"/>
                <a:sym typeface="Arial"/>
              </a:rPr>
              <a:t>, which are classified in </a:t>
            </a:r>
            <a:r>
              <a:rPr b="1" lang="en-US" sz="1100">
                <a:latin typeface="Arial"/>
                <a:ea typeface="Arial"/>
                <a:cs typeface="Arial"/>
                <a:sym typeface="Arial"/>
              </a:rPr>
              <a:t>Table 5</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Approximately </a:t>
            </a:r>
            <a:r>
              <a:rPr b="1" lang="en-US" sz="1100">
                <a:latin typeface="Arial"/>
                <a:ea typeface="Arial"/>
                <a:cs typeface="Arial"/>
                <a:sym typeface="Arial"/>
              </a:rPr>
              <a:t>78% of the unexpected interruptions</a:t>
            </a:r>
            <a:r>
              <a:rPr lang="en-US" sz="1100">
                <a:latin typeface="Arial"/>
                <a:ea typeface="Arial"/>
                <a:cs typeface="Arial"/>
                <a:sym typeface="Arial"/>
              </a:rPr>
              <a:t> are attributed to </a:t>
            </a:r>
            <a:r>
              <a:rPr b="1" lang="en-US" sz="1100">
                <a:latin typeface="Arial"/>
                <a:ea typeface="Arial"/>
                <a:cs typeface="Arial"/>
                <a:sym typeface="Arial"/>
              </a:rPr>
              <a:t>confirmed hardware issues</a:t>
            </a:r>
            <a:r>
              <a:rPr lang="en-US" sz="1100">
                <a:latin typeface="Arial"/>
                <a:ea typeface="Arial"/>
                <a:cs typeface="Arial"/>
                <a:sym typeface="Arial"/>
              </a:rPr>
              <a:t>, such as </a:t>
            </a:r>
            <a:r>
              <a:rPr b="1" lang="en-US" sz="1100">
                <a:latin typeface="Arial"/>
                <a:ea typeface="Arial"/>
                <a:cs typeface="Arial"/>
                <a:sym typeface="Arial"/>
              </a:rPr>
              <a:t>GPU or host component failures</a:t>
            </a:r>
            <a:r>
              <a:rPr lang="en-US" sz="1100">
                <a:latin typeface="Arial"/>
                <a:ea typeface="Arial"/>
                <a:cs typeface="Arial"/>
                <a:sym typeface="Arial"/>
              </a:rPr>
              <a:t>, or </a:t>
            </a:r>
            <a:r>
              <a:rPr b="1" lang="en-US" sz="1100">
                <a:latin typeface="Arial"/>
                <a:ea typeface="Arial"/>
                <a:cs typeface="Arial"/>
                <a:sym typeface="Arial"/>
              </a:rPr>
              <a:t>suspected hardware-related issues</a:t>
            </a:r>
            <a:r>
              <a:rPr lang="en-US" sz="1100">
                <a:latin typeface="Arial"/>
                <a:ea typeface="Arial"/>
                <a:cs typeface="Arial"/>
                <a:sym typeface="Arial"/>
              </a:rPr>
              <a:t> like </a:t>
            </a:r>
            <a:r>
              <a:rPr b="1" lang="en-US" sz="1100">
                <a:latin typeface="Arial"/>
                <a:ea typeface="Arial"/>
                <a:cs typeface="Arial"/>
                <a:sym typeface="Arial"/>
              </a:rPr>
              <a:t>silent data corruption and unplanned individual host maintenance events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GPU issues</a:t>
            </a:r>
            <a:r>
              <a:rPr lang="en-US" sz="1100">
                <a:latin typeface="Arial"/>
                <a:ea typeface="Arial"/>
                <a:cs typeface="Arial"/>
                <a:sym typeface="Arial"/>
              </a:rPr>
              <a:t> are the largest category, accounting for </a:t>
            </a:r>
            <a:r>
              <a:rPr b="1" lang="en-US" sz="1100">
                <a:latin typeface="Arial"/>
                <a:ea typeface="Arial"/>
                <a:cs typeface="Arial"/>
                <a:sym typeface="Arial"/>
              </a:rPr>
              <a:t>58.7% of all unexpected issues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Despite the large number of failures, </a:t>
            </a:r>
            <a:r>
              <a:rPr b="1" lang="en-US" sz="1100">
                <a:latin typeface="Arial"/>
                <a:ea typeface="Arial"/>
                <a:cs typeface="Arial"/>
                <a:sym typeface="Arial"/>
              </a:rPr>
              <a:t>significant manual intervention was required only three times</a:t>
            </a:r>
            <a:r>
              <a:rPr lang="en-US" sz="1100">
                <a:latin typeface="Arial"/>
                <a:ea typeface="Arial"/>
                <a:cs typeface="Arial"/>
                <a:sym typeface="Arial"/>
              </a:rPr>
              <a:t> during this period, with the rest of the issues handled by </a:t>
            </a:r>
            <a:r>
              <a:rPr b="1" lang="en-US" sz="1100">
                <a:latin typeface="Arial"/>
                <a:ea typeface="Arial"/>
                <a:cs typeface="Arial"/>
                <a:sym typeface="Arial"/>
              </a:rPr>
              <a:t>automation</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To fix this, they </a:t>
            </a:r>
            <a:endParaRPr sz="11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US" sz="1100">
                <a:latin typeface="Arial"/>
                <a:ea typeface="Arial"/>
                <a:cs typeface="Arial"/>
                <a:sym typeface="Arial"/>
              </a:rPr>
              <a:t>Reduced job startup and checkpointing time,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Developed tools for fast diagnosis and problem resolution.</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92" name="Google Shape;392;g330bcbaa799_1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0c0794366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500"/>
              <a:t>Akhil</a:t>
            </a:r>
            <a:endParaRPr sz="1500"/>
          </a:p>
          <a:p>
            <a:pPr indent="0" lvl="0" marL="0" rtl="0" algn="l">
              <a:lnSpc>
                <a:spcPct val="100000"/>
              </a:lnSpc>
              <a:spcBef>
                <a:spcPts val="0"/>
              </a:spcBef>
              <a:spcAft>
                <a:spcPts val="0"/>
              </a:spcAft>
              <a:buSzPts val="1400"/>
              <a:buNone/>
            </a:pPr>
            <a:r>
              <a:rPr lang="en-US" sz="1500"/>
              <a:t>Found that post-training had an outsized impact on model performance. </a:t>
            </a:r>
            <a:endParaRPr sz="1500"/>
          </a:p>
          <a:p>
            <a:pPr indent="-323850" lvl="0" marL="457200" rtl="0" algn="l">
              <a:lnSpc>
                <a:spcPct val="115000"/>
              </a:lnSpc>
              <a:spcBef>
                <a:spcPts val="1200"/>
              </a:spcBef>
              <a:spcAft>
                <a:spcPts val="0"/>
              </a:spcAft>
              <a:buClr>
                <a:schemeClr val="dk1"/>
              </a:buClr>
              <a:buSzPts val="1500"/>
              <a:buChar char="●"/>
            </a:pPr>
            <a:r>
              <a:rPr b="1" lang="en-US" sz="1500">
                <a:solidFill>
                  <a:srgbClr val="E84B36"/>
                </a:solidFill>
                <a:latin typeface="Arial"/>
                <a:ea typeface="Arial"/>
                <a:cs typeface="Arial"/>
                <a:sym typeface="Arial"/>
              </a:rPr>
              <a:t>Supervised Finetuning (SFT)</a:t>
            </a:r>
            <a:endParaRPr b="1" sz="1500">
              <a:latin typeface="Arial"/>
              <a:ea typeface="Arial"/>
              <a:cs typeface="Arial"/>
              <a:sym typeface="Arial"/>
            </a:endParaRPr>
          </a:p>
          <a:p>
            <a:pPr indent="-323850" lvl="2" marL="1371600" rtl="0" algn="l">
              <a:lnSpc>
                <a:spcPct val="115000"/>
              </a:lnSpc>
              <a:spcBef>
                <a:spcPts val="0"/>
              </a:spcBef>
              <a:spcAft>
                <a:spcPts val="0"/>
              </a:spcAft>
              <a:buClr>
                <a:schemeClr val="dk1"/>
              </a:buClr>
              <a:buSzPts val="1500"/>
              <a:buChar char="■"/>
            </a:pPr>
            <a:r>
              <a:rPr lang="en-US" sz="1500">
                <a:latin typeface="Arial"/>
                <a:ea typeface="Arial"/>
                <a:cs typeface="Arial"/>
                <a:sym typeface="Arial"/>
              </a:rPr>
              <a:t>Uses human-annotated and synthetic examples</a:t>
            </a:r>
            <a:endParaRPr sz="1500">
              <a:latin typeface="Arial"/>
              <a:ea typeface="Arial"/>
              <a:cs typeface="Arial"/>
              <a:sym typeface="Arial"/>
            </a:endParaRPr>
          </a:p>
          <a:p>
            <a:pPr indent="-323850" lvl="2" marL="1371600" rtl="0" algn="l">
              <a:lnSpc>
                <a:spcPct val="115000"/>
              </a:lnSpc>
              <a:spcBef>
                <a:spcPts val="0"/>
              </a:spcBef>
              <a:spcAft>
                <a:spcPts val="0"/>
              </a:spcAft>
              <a:buClr>
                <a:schemeClr val="dk1"/>
              </a:buClr>
              <a:buSzPts val="1500"/>
              <a:buChar char="■"/>
            </a:pPr>
            <a:r>
              <a:rPr lang="en-US" sz="1500">
                <a:latin typeface="Arial"/>
                <a:ea typeface="Arial"/>
                <a:cs typeface="Arial"/>
                <a:sym typeface="Arial"/>
              </a:rPr>
              <a:t>Optimizes with standard cross-entropy loss</a:t>
            </a:r>
            <a:endParaRPr sz="1500">
              <a:latin typeface="Arial"/>
              <a:ea typeface="Arial"/>
              <a:cs typeface="Arial"/>
              <a:sym typeface="Arial"/>
            </a:endParaRPr>
          </a:p>
          <a:p>
            <a:pPr indent="-323850" lvl="2" marL="1371600" rtl="0" algn="l">
              <a:lnSpc>
                <a:spcPct val="115000"/>
              </a:lnSpc>
              <a:spcBef>
                <a:spcPts val="0"/>
              </a:spcBef>
              <a:spcAft>
                <a:spcPts val="0"/>
              </a:spcAft>
              <a:buClr>
                <a:schemeClr val="dk1"/>
              </a:buClr>
              <a:buSzPts val="1500"/>
              <a:buChar char="■"/>
            </a:pPr>
            <a:r>
              <a:rPr lang="en-US" sz="1500">
                <a:latin typeface="Arial"/>
                <a:ea typeface="Arial"/>
                <a:cs typeface="Arial"/>
                <a:sym typeface="Arial"/>
              </a:rPr>
              <a:t>Improves instruction-following and factual accuracy</a:t>
            </a:r>
            <a:endParaRPr sz="1500"/>
          </a:p>
          <a:p>
            <a:pPr indent="-323850" lvl="0" marL="457200" rtl="0" algn="l">
              <a:lnSpc>
                <a:spcPct val="115000"/>
              </a:lnSpc>
              <a:spcBef>
                <a:spcPts val="0"/>
              </a:spcBef>
              <a:spcAft>
                <a:spcPts val="0"/>
              </a:spcAft>
              <a:buClr>
                <a:schemeClr val="dk2"/>
              </a:buClr>
              <a:buSzPts val="1500"/>
              <a:buChar char="●"/>
            </a:pPr>
            <a:r>
              <a:rPr b="1" lang="en-US" sz="1500">
                <a:solidFill>
                  <a:schemeClr val="dk2"/>
                </a:solidFill>
                <a:latin typeface="Arial"/>
                <a:ea typeface="Arial"/>
                <a:cs typeface="Arial"/>
                <a:sym typeface="Arial"/>
              </a:rPr>
              <a:t>Direct Preference Optimization (DPO)</a:t>
            </a:r>
            <a:endParaRPr b="1" sz="1500">
              <a:solidFill>
                <a:schemeClr val="dk2"/>
              </a:solidFill>
              <a:latin typeface="Arial"/>
              <a:ea typeface="Arial"/>
              <a:cs typeface="Arial"/>
              <a:sym typeface="Arial"/>
            </a:endParaRPr>
          </a:p>
          <a:p>
            <a:pPr indent="-323850" lvl="1" marL="914400" rtl="0" algn="l">
              <a:lnSpc>
                <a:spcPct val="115000"/>
              </a:lnSpc>
              <a:spcBef>
                <a:spcPts val="0"/>
              </a:spcBef>
              <a:spcAft>
                <a:spcPts val="0"/>
              </a:spcAft>
              <a:buClr>
                <a:schemeClr val="dk1"/>
              </a:buClr>
              <a:buSzPts val="1500"/>
              <a:buChar char="○"/>
            </a:pPr>
            <a:r>
              <a:rPr lang="en-US" sz="1500">
                <a:latin typeface="Arial"/>
                <a:ea typeface="Arial"/>
                <a:cs typeface="Arial"/>
                <a:sym typeface="Arial"/>
              </a:rPr>
              <a:t>Aligns model responses to human preferences</a:t>
            </a:r>
            <a:endParaRPr sz="1500">
              <a:latin typeface="Arial"/>
              <a:ea typeface="Arial"/>
              <a:cs typeface="Arial"/>
              <a:sym typeface="Arial"/>
            </a:endParaRPr>
          </a:p>
          <a:p>
            <a:pPr indent="-323850" lvl="1" marL="914400" rtl="0" algn="l">
              <a:lnSpc>
                <a:spcPct val="115000"/>
              </a:lnSpc>
              <a:spcBef>
                <a:spcPts val="0"/>
              </a:spcBef>
              <a:spcAft>
                <a:spcPts val="0"/>
              </a:spcAft>
              <a:buClr>
                <a:schemeClr val="dk1"/>
              </a:buClr>
              <a:buSzPts val="1500"/>
              <a:buChar char="○"/>
            </a:pPr>
            <a:r>
              <a:rPr lang="en-US" sz="1500">
                <a:latin typeface="Arial"/>
                <a:ea typeface="Arial"/>
                <a:cs typeface="Arial"/>
                <a:sym typeface="Arial"/>
              </a:rPr>
              <a:t>Uses preference-ranked examples for fine-tuning</a:t>
            </a:r>
            <a:endParaRPr sz="1500">
              <a:latin typeface="Arial"/>
              <a:ea typeface="Arial"/>
              <a:cs typeface="Arial"/>
              <a:sym typeface="Arial"/>
            </a:endParaRPr>
          </a:p>
          <a:p>
            <a:pPr indent="-323850" lvl="1" marL="914400" rtl="0" algn="l">
              <a:lnSpc>
                <a:spcPct val="115000"/>
              </a:lnSpc>
              <a:spcBef>
                <a:spcPts val="0"/>
              </a:spcBef>
              <a:spcAft>
                <a:spcPts val="0"/>
              </a:spcAft>
              <a:buClr>
                <a:schemeClr val="dk1"/>
              </a:buClr>
              <a:buSzPts val="1500"/>
              <a:buChar char="○"/>
            </a:pPr>
            <a:r>
              <a:rPr lang="en-US" sz="1500">
                <a:latin typeface="Arial"/>
                <a:ea typeface="Arial"/>
                <a:cs typeface="Arial"/>
                <a:sym typeface="Arial"/>
              </a:rPr>
              <a:t>Enhances helpfulness, safety, and response quality</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Char char="●"/>
            </a:pPr>
            <a:r>
              <a:rPr b="1" lang="en-US" sz="1500">
                <a:solidFill>
                  <a:srgbClr val="E84B36"/>
                </a:solidFill>
                <a:latin typeface="Arial"/>
                <a:ea typeface="Arial"/>
                <a:cs typeface="Arial"/>
                <a:sym typeface="Arial"/>
              </a:rPr>
              <a:t>Reward Modeling</a:t>
            </a:r>
            <a:endParaRPr b="1" sz="1500">
              <a:latin typeface="Arial"/>
              <a:ea typeface="Arial"/>
              <a:cs typeface="Arial"/>
              <a:sym typeface="Arial"/>
            </a:endParaRPr>
          </a:p>
          <a:p>
            <a:pPr indent="-323850" lvl="1" marL="914400" rtl="0" algn="l">
              <a:lnSpc>
                <a:spcPct val="115000"/>
              </a:lnSpc>
              <a:spcBef>
                <a:spcPts val="0"/>
              </a:spcBef>
              <a:spcAft>
                <a:spcPts val="0"/>
              </a:spcAft>
              <a:buClr>
                <a:schemeClr val="dk1"/>
              </a:buClr>
              <a:buSzPts val="1500"/>
              <a:buChar char="○"/>
            </a:pPr>
            <a:r>
              <a:rPr lang="en-US" sz="1500">
                <a:latin typeface="Arial"/>
                <a:ea typeface="Arial"/>
                <a:cs typeface="Arial"/>
                <a:sym typeface="Arial"/>
              </a:rPr>
              <a:t>Trains a model to rank response quality</a:t>
            </a:r>
            <a:endParaRPr sz="1500">
              <a:latin typeface="Arial"/>
              <a:ea typeface="Arial"/>
              <a:cs typeface="Arial"/>
              <a:sym typeface="Arial"/>
            </a:endParaRPr>
          </a:p>
          <a:p>
            <a:pPr indent="-323850" lvl="1" marL="914400" rtl="0" algn="l">
              <a:lnSpc>
                <a:spcPct val="115000"/>
              </a:lnSpc>
              <a:spcBef>
                <a:spcPts val="0"/>
              </a:spcBef>
              <a:spcAft>
                <a:spcPts val="0"/>
              </a:spcAft>
              <a:buClr>
                <a:schemeClr val="dk1"/>
              </a:buClr>
              <a:buSzPts val="1500"/>
              <a:buChar char="○"/>
            </a:pPr>
            <a:r>
              <a:rPr lang="en-US" sz="1500">
                <a:latin typeface="Arial"/>
                <a:ea typeface="Arial"/>
                <a:cs typeface="Arial"/>
                <a:sym typeface="Arial"/>
              </a:rPr>
              <a:t>Enables rejection sampling for better outputs</a:t>
            </a:r>
            <a:endParaRPr sz="1500">
              <a:latin typeface="Arial"/>
              <a:ea typeface="Arial"/>
              <a:cs typeface="Arial"/>
              <a:sym typeface="Arial"/>
            </a:endParaRPr>
          </a:p>
          <a:p>
            <a:pPr indent="-323850" lvl="1" marL="914400" rtl="0" algn="l">
              <a:lnSpc>
                <a:spcPct val="115000"/>
              </a:lnSpc>
              <a:spcBef>
                <a:spcPts val="0"/>
              </a:spcBef>
              <a:spcAft>
                <a:spcPts val="0"/>
              </a:spcAft>
              <a:buClr>
                <a:schemeClr val="dk1"/>
              </a:buClr>
              <a:buSzPts val="1500"/>
              <a:buChar char="○"/>
            </a:pPr>
            <a:r>
              <a:rPr lang="en-US" sz="1500">
                <a:latin typeface="Arial"/>
                <a:ea typeface="Arial"/>
                <a:cs typeface="Arial"/>
                <a:sym typeface="Arial"/>
              </a:rPr>
              <a:t>Reduces hallucinations and biases</a:t>
            </a:r>
            <a:endParaRPr sz="1500">
              <a:latin typeface="Arial"/>
              <a:ea typeface="Arial"/>
              <a:cs typeface="Arial"/>
              <a:sym typeface="Arial"/>
            </a:endParaRPr>
          </a:p>
          <a:p>
            <a:pPr indent="-323850" lvl="0" marL="457200" rtl="0" algn="l">
              <a:lnSpc>
                <a:spcPct val="115000"/>
              </a:lnSpc>
              <a:spcBef>
                <a:spcPts val="0"/>
              </a:spcBef>
              <a:spcAft>
                <a:spcPts val="0"/>
              </a:spcAft>
              <a:buClr>
                <a:schemeClr val="dk2"/>
              </a:buClr>
              <a:buSzPts val="1500"/>
              <a:buChar char="●"/>
            </a:pPr>
            <a:r>
              <a:rPr b="1" lang="en-US" sz="1500">
                <a:solidFill>
                  <a:schemeClr val="dk2"/>
                </a:solidFill>
                <a:latin typeface="Arial"/>
                <a:ea typeface="Arial"/>
                <a:cs typeface="Arial"/>
                <a:sym typeface="Arial"/>
              </a:rPr>
              <a:t>Iterative Rounds &amp; Model Averaging</a:t>
            </a:r>
            <a:endParaRPr b="1" sz="1500">
              <a:solidFill>
                <a:schemeClr val="dk2"/>
              </a:solidFill>
              <a:latin typeface="Arial"/>
              <a:ea typeface="Arial"/>
              <a:cs typeface="Arial"/>
              <a:sym typeface="Arial"/>
            </a:endParaRPr>
          </a:p>
          <a:p>
            <a:pPr indent="-323850" lvl="1" marL="914400" rtl="0" algn="l">
              <a:lnSpc>
                <a:spcPct val="115000"/>
              </a:lnSpc>
              <a:spcBef>
                <a:spcPts val="0"/>
              </a:spcBef>
              <a:spcAft>
                <a:spcPts val="0"/>
              </a:spcAft>
              <a:buClr>
                <a:schemeClr val="dk1"/>
              </a:buClr>
              <a:buSzPts val="1500"/>
              <a:buChar char="○"/>
            </a:pPr>
            <a:r>
              <a:rPr lang="en-US" sz="1500">
                <a:latin typeface="Arial"/>
                <a:ea typeface="Arial"/>
                <a:cs typeface="Arial"/>
                <a:sym typeface="Arial"/>
              </a:rPr>
              <a:t>Conducts multiple refinement cycles</a:t>
            </a:r>
            <a:endParaRPr sz="1500">
              <a:latin typeface="Arial"/>
              <a:ea typeface="Arial"/>
              <a:cs typeface="Arial"/>
              <a:sym typeface="Arial"/>
            </a:endParaRPr>
          </a:p>
          <a:p>
            <a:pPr indent="-323850" lvl="1" marL="914400" rtl="0" algn="l">
              <a:lnSpc>
                <a:spcPct val="115000"/>
              </a:lnSpc>
              <a:spcBef>
                <a:spcPts val="0"/>
              </a:spcBef>
              <a:spcAft>
                <a:spcPts val="0"/>
              </a:spcAft>
              <a:buClr>
                <a:schemeClr val="dk1"/>
              </a:buClr>
              <a:buSzPts val="1500"/>
              <a:buChar char="○"/>
            </a:pPr>
            <a:r>
              <a:rPr lang="en-US" sz="1500">
                <a:latin typeface="Arial"/>
                <a:ea typeface="Arial"/>
                <a:cs typeface="Arial"/>
                <a:sym typeface="Arial"/>
              </a:rPr>
              <a:t>Uses the best models from each round for final merging</a:t>
            </a:r>
            <a:endParaRPr sz="1500">
              <a:latin typeface="Arial"/>
              <a:ea typeface="Arial"/>
              <a:cs typeface="Arial"/>
              <a:sym typeface="Arial"/>
            </a:endParaRPr>
          </a:p>
          <a:p>
            <a:pPr indent="-323850" lvl="1" marL="914400" rtl="0" algn="l">
              <a:lnSpc>
                <a:spcPct val="115000"/>
              </a:lnSpc>
              <a:spcBef>
                <a:spcPts val="0"/>
              </a:spcBef>
              <a:spcAft>
                <a:spcPts val="0"/>
              </a:spcAft>
              <a:buClr>
                <a:schemeClr val="dk1"/>
              </a:buClr>
              <a:buSzPts val="1500"/>
              <a:buChar char="○"/>
            </a:pPr>
            <a:r>
              <a:rPr lang="en-US" sz="1500">
                <a:latin typeface="Arial"/>
                <a:ea typeface="Arial"/>
                <a:cs typeface="Arial"/>
                <a:sym typeface="Arial"/>
              </a:rPr>
              <a:t>Stabilizes performance across diverse tasks</a:t>
            </a:r>
            <a:endParaRPr sz="1500">
              <a:latin typeface="Arial"/>
              <a:ea typeface="Arial"/>
              <a:cs typeface="Arial"/>
              <a:sym typeface="Arial"/>
            </a:endParaRPr>
          </a:p>
          <a:p>
            <a:pPr indent="0" lvl="0" marL="0" rtl="0" algn="l">
              <a:lnSpc>
                <a:spcPct val="100000"/>
              </a:lnSpc>
              <a:spcBef>
                <a:spcPts val="1200"/>
              </a:spcBef>
              <a:spcAft>
                <a:spcPts val="0"/>
              </a:spcAft>
              <a:buSzPts val="1400"/>
              <a:buNone/>
            </a:pPr>
            <a:r>
              <a:t/>
            </a:r>
            <a:endParaRPr sz="1500"/>
          </a:p>
        </p:txBody>
      </p:sp>
      <p:sp>
        <p:nvSpPr>
          <p:cNvPr id="407" name="Google Shape;407;g330c079436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0b2db841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Akhil</a:t>
            </a:r>
            <a:br>
              <a:rPr lang="en-US" sz="1100">
                <a:latin typeface="Arial"/>
                <a:ea typeface="Arial"/>
                <a:cs typeface="Arial"/>
                <a:sym typeface="Arial"/>
              </a:rPr>
            </a:br>
            <a:r>
              <a:rPr lang="en-US" sz="1100">
                <a:latin typeface="Arial"/>
                <a:ea typeface="Arial"/>
                <a:cs typeface="Arial"/>
                <a:sym typeface="Arial"/>
              </a:rPr>
              <a:t>This table show </a:t>
            </a:r>
            <a:r>
              <a:rPr b="1" lang="en-US" sz="1100">
                <a:latin typeface="Arial"/>
                <a:ea typeface="Arial"/>
                <a:cs typeface="Arial"/>
                <a:sym typeface="Arial"/>
              </a:rPr>
              <a:t>Llama 3's performance across benchmarks</a:t>
            </a:r>
            <a:r>
              <a:rPr lang="en-US" sz="1100">
                <a:latin typeface="Arial"/>
                <a:ea typeface="Arial"/>
                <a:cs typeface="Arial"/>
                <a:sym typeface="Arial"/>
              </a:rPr>
              <a:t> compared to other models like GPT-4, Claude 3.5 Sonnet, and Mixtral. The categories include general knowledge (MMLU, IFEval), coding (HumanEval, MBPP), math (GSM8K, MATH), reasoning (ARC, GPQA), tool use, long-context understanding, and multilingual capabilities.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Llama 3 405B performs strongly, often outperforming GPT-3.5 Turbo and competing closely with GPT-4-level models. Notably:</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General benchmarks: </a:t>
            </a:r>
            <a:r>
              <a:rPr b="1" lang="en-US" sz="1100">
                <a:latin typeface="Arial"/>
                <a:ea typeface="Arial"/>
                <a:cs typeface="Arial"/>
                <a:sym typeface="Arial"/>
              </a:rPr>
              <a:t>Llama 3 405B scores 88.6 on MMLU</a:t>
            </a:r>
            <a:r>
              <a:rPr lang="en-US" sz="1100">
                <a:latin typeface="Arial"/>
                <a:ea typeface="Arial"/>
                <a:cs typeface="Arial"/>
                <a:sym typeface="Arial"/>
              </a:rPr>
              <a:t> (0-shot, CoT), on </a:t>
            </a:r>
            <a:r>
              <a:rPr b="1" lang="en-US" sz="1100">
                <a:latin typeface="Arial"/>
                <a:ea typeface="Arial"/>
                <a:cs typeface="Arial"/>
                <a:sym typeface="Arial"/>
              </a:rPr>
              <a:t>par with GPT-4</a:t>
            </a:r>
            <a:r>
              <a:rPr lang="en-US" sz="1100">
                <a:latin typeface="Arial"/>
                <a:ea typeface="Arial"/>
                <a:cs typeface="Arial"/>
                <a:sym typeface="Arial"/>
              </a:rPr>
              <a:t> and ahead of Mixtral (69.8).</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Coding: </a:t>
            </a:r>
            <a:r>
              <a:rPr b="1" lang="en-US" sz="1100">
                <a:latin typeface="Arial"/>
                <a:ea typeface="Arial"/>
                <a:cs typeface="Arial"/>
                <a:sym typeface="Arial"/>
              </a:rPr>
              <a:t>89.0 on HumanEval</a:t>
            </a:r>
            <a:r>
              <a:rPr lang="en-US" sz="1100">
                <a:latin typeface="Arial"/>
                <a:ea typeface="Arial"/>
                <a:cs typeface="Arial"/>
                <a:sym typeface="Arial"/>
              </a:rPr>
              <a:t>, competitive with GPT-4 (90.2) but trailing Claude 3.5 Sonnet (92.0).</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Math: </a:t>
            </a:r>
            <a:r>
              <a:rPr b="1" lang="en-US" sz="1100">
                <a:latin typeface="Arial"/>
                <a:ea typeface="Arial"/>
                <a:cs typeface="Arial"/>
                <a:sym typeface="Arial"/>
              </a:rPr>
              <a:t>96.8 on GSM8K</a:t>
            </a:r>
            <a:r>
              <a:rPr lang="en-US" sz="1100">
                <a:latin typeface="Arial"/>
                <a:ea typeface="Arial"/>
                <a:cs typeface="Arial"/>
                <a:sym typeface="Arial"/>
              </a:rPr>
              <a:t>, the highest among models, showing superior mathematical reasoning.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Long-context: Excels with </a:t>
            </a:r>
            <a:r>
              <a:rPr b="1" lang="en-US" sz="1100">
                <a:latin typeface="Arial"/>
                <a:ea typeface="Arial"/>
                <a:cs typeface="Arial"/>
                <a:sym typeface="Arial"/>
              </a:rPr>
              <a:t>95.2 on ZeroSCROLLS/QuALITY</a:t>
            </a:r>
            <a:r>
              <a:rPr lang="en-US" sz="1100">
                <a:latin typeface="Arial"/>
                <a:ea typeface="Arial"/>
                <a:cs typeface="Arial"/>
                <a:sym typeface="Arial"/>
              </a:rPr>
              <a:t>, demonstrating strong context retention.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Multilingual: 91.6 on MGSM, indicating </a:t>
            </a:r>
            <a:r>
              <a:rPr b="1" lang="en-US" sz="1100">
                <a:latin typeface="Arial"/>
                <a:ea typeface="Arial"/>
                <a:cs typeface="Arial"/>
                <a:sym typeface="Arial"/>
              </a:rPr>
              <a:t>strong performance in non-English tasks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Overall, Llama 3 405B shows state-of-the-art performance in math, long-context, and multilingual tasks, making it one of the most competitive open models.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424" name="Google Shape;424;g330b2db841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30b2db8419_0_2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Akhil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Not exactly drawbacks, but some points on what can be worked on.</a:t>
            </a:r>
            <a:endParaRPr/>
          </a:p>
          <a:p>
            <a:pPr indent="0" lvl="0" marL="0" rtl="0" algn="l">
              <a:lnSpc>
                <a:spcPct val="100000"/>
              </a:lnSpc>
              <a:spcBef>
                <a:spcPts val="0"/>
              </a:spcBef>
              <a:spcAft>
                <a:spcPts val="0"/>
              </a:spcAft>
              <a:buSzPts val="1100"/>
              <a:buNone/>
            </a:pPr>
            <a:r>
              <a:t/>
            </a:r>
            <a:endParaRPr/>
          </a:p>
          <a:p>
            <a:pPr indent="-317500" lvl="0" marL="457200" rtl="0" algn="l">
              <a:lnSpc>
                <a:spcPct val="100000"/>
              </a:lnSpc>
              <a:spcBef>
                <a:spcPts val="0"/>
              </a:spcBef>
              <a:spcAft>
                <a:spcPts val="0"/>
              </a:spcAft>
              <a:buSzPts val="1400"/>
              <a:buChar char="-"/>
            </a:pPr>
            <a:r>
              <a:rPr lang="en-US"/>
              <a:t>POWER/ COST: It’s always a large cost, and with any foundational model, improving power consumption is something to focus on.</a:t>
            </a:r>
            <a:endParaRPr/>
          </a:p>
          <a:p>
            <a:pPr indent="-317500" lvl="0" marL="457200" rtl="0" algn="l">
              <a:lnSpc>
                <a:spcPct val="100000"/>
              </a:lnSpc>
              <a:spcBef>
                <a:spcPts val="0"/>
              </a:spcBef>
              <a:spcAft>
                <a:spcPts val="0"/>
              </a:spcAft>
              <a:buSzPts val="1400"/>
              <a:buChar char="-"/>
            </a:pPr>
            <a:r>
              <a:rPr lang="en-US"/>
              <a:t>RELIABILITY: They faced operational issues with a model of this scale. As we saw earlier, a big part of the operational interruptions were due to unexpected GPU failures.</a:t>
            </a:r>
            <a:endParaRPr/>
          </a:p>
          <a:p>
            <a:pPr indent="-317500" lvl="0" marL="457200" rtl="0" algn="l">
              <a:lnSpc>
                <a:spcPct val="100000"/>
              </a:lnSpc>
              <a:spcBef>
                <a:spcPts val="0"/>
              </a:spcBef>
              <a:spcAft>
                <a:spcPts val="0"/>
              </a:spcAft>
              <a:buSzPts val="1400"/>
              <a:buChar char="-"/>
            </a:pPr>
            <a:r>
              <a:rPr lang="en-US"/>
              <a:t>NETWORK: They improved Nvidia’s NCCL library, but as they mention in the paper, it is not completely optimised to their network topology.</a:t>
            </a:r>
            <a:endParaRPr/>
          </a:p>
        </p:txBody>
      </p:sp>
      <p:sp>
        <p:nvSpPr>
          <p:cNvPr id="439" name="Google Shape;439;g330b2db8419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2ff5f49ad9_0_2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32ff5f49ad9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ff5f49ad9_2_3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So, let's talk about DeepSeek-v3</a:t>
            </a:r>
            <a:r>
              <a:rPr lang="en-US" sz="1100">
                <a:latin typeface="Arial"/>
                <a:ea typeface="Arial"/>
                <a:cs typeface="Arial"/>
                <a:sym typeface="Arial"/>
              </a:rPr>
              <a:t> – an advanced </a:t>
            </a:r>
            <a:r>
              <a:rPr b="1" lang="en-US" sz="1100">
                <a:latin typeface="Arial"/>
                <a:ea typeface="Arial"/>
                <a:cs typeface="Arial"/>
                <a:sym typeface="Arial"/>
              </a:rPr>
              <a:t>Mixture-of-Experts (MoE) language model</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It’s massive!</a:t>
            </a:r>
            <a:r>
              <a:rPr lang="en-US" sz="1100">
                <a:latin typeface="Arial"/>
                <a:ea typeface="Arial"/>
                <a:cs typeface="Arial"/>
                <a:sym typeface="Arial"/>
              </a:rPr>
              <a:t> – 671B total parameters, but </a:t>
            </a:r>
            <a:r>
              <a:rPr b="1" lang="en-US" sz="1100">
                <a:latin typeface="Arial"/>
                <a:ea typeface="Arial"/>
                <a:cs typeface="Arial"/>
                <a:sym typeface="Arial"/>
              </a:rPr>
              <a:t>only 37B are activated per token</a:t>
            </a:r>
            <a:r>
              <a:rPr lang="en-US" sz="1100">
                <a:latin typeface="Arial"/>
                <a:ea typeface="Arial"/>
                <a:cs typeface="Arial"/>
                <a:sym typeface="Arial"/>
              </a:rPr>
              <a:t>, which makes it much more efficient.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One of the key innovations</a:t>
            </a:r>
            <a:r>
              <a:rPr lang="en-US" sz="1100">
                <a:latin typeface="Arial"/>
                <a:ea typeface="Arial"/>
                <a:cs typeface="Arial"/>
                <a:sym typeface="Arial"/>
              </a:rPr>
              <a:t> here is Multi-head Latent Attention (MLA), which helps with </a:t>
            </a:r>
            <a:r>
              <a:rPr b="1" lang="en-US" sz="1100">
                <a:latin typeface="Arial"/>
                <a:ea typeface="Arial"/>
                <a:cs typeface="Arial"/>
                <a:sym typeface="Arial"/>
              </a:rPr>
              <a:t>faster inference</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Unlike traditional MoE models</a:t>
            </a:r>
            <a:r>
              <a:rPr lang="en-US" sz="1100">
                <a:latin typeface="Arial"/>
                <a:ea typeface="Arial"/>
                <a:cs typeface="Arial"/>
                <a:sym typeface="Arial"/>
              </a:rPr>
              <a:t>, DeepSeek uses an auxiliary-loss-free load-balancing mechanism to </a:t>
            </a:r>
            <a:r>
              <a:rPr b="1" lang="en-US" sz="1100">
                <a:latin typeface="Arial"/>
                <a:ea typeface="Arial"/>
                <a:cs typeface="Arial"/>
                <a:sym typeface="Arial"/>
              </a:rPr>
              <a:t>enhance performance</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Training efficiency is a big focus</a:t>
            </a:r>
            <a:r>
              <a:rPr lang="en-US" sz="1100">
                <a:latin typeface="Arial"/>
                <a:ea typeface="Arial"/>
                <a:cs typeface="Arial"/>
                <a:sym typeface="Arial"/>
              </a:rPr>
              <a:t> – it’s pre-trained on </a:t>
            </a:r>
            <a:r>
              <a:rPr b="1" lang="en-US" sz="1100">
                <a:latin typeface="Arial"/>
                <a:ea typeface="Arial"/>
                <a:cs typeface="Arial"/>
                <a:sym typeface="Arial"/>
              </a:rPr>
              <a:t>14.8T tokens</a:t>
            </a:r>
            <a:r>
              <a:rPr lang="en-US" sz="1100">
                <a:latin typeface="Arial"/>
                <a:ea typeface="Arial"/>
                <a:cs typeface="Arial"/>
                <a:sym typeface="Arial"/>
              </a:rPr>
              <a:t> using FP8 mixed precision, which </a:t>
            </a:r>
            <a:r>
              <a:rPr b="1" lang="en-US" sz="1100">
                <a:latin typeface="Arial"/>
                <a:ea typeface="Arial"/>
                <a:cs typeface="Arial"/>
                <a:sym typeface="Arial"/>
              </a:rPr>
              <a:t>keeps costs lower</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Despite its scale</a:t>
            </a:r>
            <a:r>
              <a:rPr lang="en-US" sz="1100">
                <a:latin typeface="Arial"/>
                <a:ea typeface="Arial"/>
                <a:cs typeface="Arial"/>
                <a:sym typeface="Arial"/>
              </a:rPr>
              <a:t>, it only took </a:t>
            </a:r>
            <a:r>
              <a:rPr b="1" lang="en-US" sz="1100">
                <a:latin typeface="Arial"/>
                <a:ea typeface="Arial"/>
                <a:cs typeface="Arial"/>
                <a:sym typeface="Arial"/>
              </a:rPr>
              <a:t>2.788M GPU hours</a:t>
            </a:r>
            <a:r>
              <a:rPr lang="en-US" sz="1100">
                <a:latin typeface="Arial"/>
                <a:ea typeface="Arial"/>
                <a:cs typeface="Arial"/>
                <a:sym typeface="Arial"/>
              </a:rPr>
              <a:t>, making it one of the </a:t>
            </a:r>
            <a:r>
              <a:rPr b="1" lang="en-US" sz="1100">
                <a:latin typeface="Arial"/>
                <a:ea typeface="Arial"/>
                <a:cs typeface="Arial"/>
                <a:sym typeface="Arial"/>
              </a:rPr>
              <a:t>most cost-effective large-scale MoE models</a:t>
            </a:r>
            <a:r>
              <a:rPr lang="en-US" sz="1100">
                <a:latin typeface="Arial"/>
                <a:ea typeface="Arial"/>
                <a:cs typeface="Arial"/>
                <a:sym typeface="Arial"/>
              </a:rPr>
              <a:t> out there.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Finally, the goal of DeepSeek</a:t>
            </a:r>
            <a:r>
              <a:rPr lang="en-US" sz="1100">
                <a:latin typeface="Arial"/>
                <a:ea typeface="Arial"/>
                <a:cs typeface="Arial"/>
                <a:sym typeface="Arial"/>
              </a:rPr>
              <a:t> is to bridge the gap between </a:t>
            </a:r>
            <a:r>
              <a:rPr b="1" lang="en-US" sz="1100">
                <a:latin typeface="Arial"/>
                <a:ea typeface="Arial"/>
                <a:cs typeface="Arial"/>
                <a:sym typeface="Arial"/>
              </a:rPr>
              <a:t>open-source and closed-source models</a:t>
            </a:r>
            <a:r>
              <a:rPr lang="en-US" sz="1100">
                <a:latin typeface="Arial"/>
                <a:ea typeface="Arial"/>
                <a:cs typeface="Arial"/>
                <a:sym typeface="Arial"/>
              </a:rPr>
              <a:t>, making powerful AI </a:t>
            </a:r>
            <a:r>
              <a:rPr b="1" lang="en-US" sz="1100">
                <a:latin typeface="Arial"/>
                <a:ea typeface="Arial"/>
                <a:cs typeface="Arial"/>
                <a:sym typeface="Arial"/>
              </a:rPr>
              <a:t>more accessible</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72" name="Google Shape;472;g32ff5f49ad9_2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30b2db8419_2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DeepSeek's training is handled by an infrastructure of 2048 NVIDIA H800 GPUs</a:t>
            </a:r>
            <a:r>
              <a:rPr lang="en-US" sz="1100">
                <a:latin typeface="Arial"/>
                <a:ea typeface="Arial"/>
                <a:cs typeface="Arial"/>
                <a:sym typeface="Arial"/>
              </a:rPr>
              <a:t>, which is huge.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Each node contains 8 GPUs</a:t>
            </a:r>
            <a:r>
              <a:rPr lang="en-US" sz="1100">
                <a:latin typeface="Arial"/>
                <a:ea typeface="Arial"/>
                <a:cs typeface="Arial"/>
                <a:sym typeface="Arial"/>
              </a:rPr>
              <a:t>, all connected via NVLink and NVSwitch for </a:t>
            </a:r>
            <a:r>
              <a:rPr b="1" lang="en-US" sz="1100">
                <a:latin typeface="Arial"/>
                <a:ea typeface="Arial"/>
                <a:cs typeface="Arial"/>
                <a:sym typeface="Arial"/>
              </a:rPr>
              <a:t>high-speed communication</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Inter-node communication</a:t>
            </a:r>
            <a:r>
              <a:rPr lang="en-US" sz="1100">
                <a:latin typeface="Arial"/>
                <a:ea typeface="Arial"/>
                <a:cs typeface="Arial"/>
                <a:sym typeface="Arial"/>
              </a:rPr>
              <a:t> is managed using </a:t>
            </a:r>
            <a:r>
              <a:rPr b="1" lang="en-US" sz="1100">
                <a:latin typeface="Arial"/>
                <a:ea typeface="Arial"/>
                <a:cs typeface="Arial"/>
                <a:sym typeface="Arial"/>
              </a:rPr>
              <a:t>InfiniBand (IB) interconnects</a:t>
            </a:r>
            <a:r>
              <a:rPr lang="en-US" sz="1100">
                <a:latin typeface="Arial"/>
                <a:ea typeface="Arial"/>
                <a:cs typeface="Arial"/>
                <a:sym typeface="Arial"/>
              </a:rPr>
              <a:t>, which is </a:t>
            </a:r>
            <a:r>
              <a:rPr b="1" lang="en-US" sz="1100">
                <a:latin typeface="Arial"/>
                <a:ea typeface="Arial"/>
                <a:cs typeface="Arial"/>
                <a:sym typeface="Arial"/>
              </a:rPr>
              <a:t>crucial for scaling efficiently</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Bandwidth is optimized</a:t>
            </a:r>
            <a:r>
              <a:rPr lang="en-US" sz="1100">
                <a:latin typeface="Arial"/>
                <a:ea typeface="Arial"/>
                <a:cs typeface="Arial"/>
                <a:sym typeface="Arial"/>
              </a:rPr>
              <a:t> – NVLink offers </a:t>
            </a:r>
            <a:r>
              <a:rPr b="1" lang="en-US" sz="1100">
                <a:latin typeface="Arial"/>
                <a:ea typeface="Arial"/>
                <a:cs typeface="Arial"/>
                <a:sym typeface="Arial"/>
              </a:rPr>
              <a:t>160GB/s for intra-node transfers</a:t>
            </a:r>
            <a:r>
              <a:rPr lang="en-US" sz="1100">
                <a:latin typeface="Arial"/>
                <a:ea typeface="Arial"/>
                <a:cs typeface="Arial"/>
                <a:sym typeface="Arial"/>
              </a:rPr>
              <a:t>, while InfiniBand provides </a:t>
            </a:r>
            <a:r>
              <a:rPr b="1" lang="en-US" sz="1100">
                <a:latin typeface="Arial"/>
                <a:ea typeface="Arial"/>
                <a:cs typeface="Arial"/>
                <a:sym typeface="Arial"/>
              </a:rPr>
              <a:t>50GB/s across nodes</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One of the biggest challenges in MoE models</a:t>
            </a:r>
            <a:r>
              <a:rPr lang="en-US" sz="1100">
                <a:latin typeface="Arial"/>
                <a:ea typeface="Arial"/>
                <a:cs typeface="Arial"/>
                <a:sym typeface="Arial"/>
              </a:rPr>
              <a:t> is communication overhead, but DeepSeek cleverly overlaps computation and communication </a:t>
            </a:r>
            <a:r>
              <a:rPr b="1" lang="en-US" sz="1100">
                <a:latin typeface="Arial"/>
                <a:ea typeface="Arial"/>
                <a:cs typeface="Arial"/>
                <a:sym typeface="Arial"/>
              </a:rPr>
              <a:t>to hide latency</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This is done using a strategy called DualPipe</a:t>
            </a:r>
            <a:r>
              <a:rPr lang="en-US" sz="1100">
                <a:latin typeface="Arial"/>
                <a:ea typeface="Arial"/>
                <a:cs typeface="Arial"/>
                <a:sym typeface="Arial"/>
              </a:rPr>
              <a:t> – ensuring that GPUs are always busy with either computation or data transfer.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This setup allows DeepSeek to scale efficiently</a:t>
            </a:r>
            <a:r>
              <a:rPr lang="en-US" sz="1100">
                <a:latin typeface="Arial"/>
                <a:ea typeface="Arial"/>
                <a:cs typeface="Arial"/>
                <a:sym typeface="Arial"/>
              </a:rPr>
              <a:t>, even with </a:t>
            </a:r>
            <a:r>
              <a:rPr b="1" lang="en-US" sz="1100">
                <a:latin typeface="Arial"/>
                <a:ea typeface="Arial"/>
                <a:cs typeface="Arial"/>
                <a:sym typeface="Arial"/>
              </a:rPr>
              <a:t>complex MoE architectures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87" name="Google Shape;487;g330b2db8419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ff5f49ad9_2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Slide 29: DeepSeek - Training Framework</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DeepSeek uses the HAI-LLM framework</a:t>
            </a:r>
            <a:r>
              <a:rPr lang="en-US" sz="1100">
                <a:latin typeface="Arial"/>
                <a:ea typeface="Arial"/>
                <a:cs typeface="Arial"/>
                <a:sym typeface="Arial"/>
              </a:rPr>
              <a:t>, which is optimized for large-scale </a:t>
            </a:r>
            <a:r>
              <a:rPr b="1" lang="en-US" sz="1100">
                <a:latin typeface="Arial"/>
                <a:ea typeface="Arial"/>
                <a:cs typeface="Arial"/>
                <a:sym typeface="Arial"/>
              </a:rPr>
              <a:t>MoE training</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It combines multiple parallelism techniques</a:t>
            </a:r>
            <a:r>
              <a:rPr lang="en-US" sz="1100">
                <a:latin typeface="Arial"/>
                <a:ea typeface="Arial"/>
                <a:cs typeface="Arial"/>
                <a:sym typeface="Arial"/>
              </a:rPr>
              <a:t> – 16-way </a:t>
            </a:r>
            <a:r>
              <a:rPr b="1" lang="en-US" sz="1100">
                <a:latin typeface="Arial"/>
                <a:ea typeface="Arial"/>
                <a:cs typeface="Arial"/>
                <a:sym typeface="Arial"/>
              </a:rPr>
              <a:t>Pipeline Parallelism (PP)</a:t>
            </a:r>
            <a:r>
              <a:rPr lang="en-US" sz="1100">
                <a:latin typeface="Arial"/>
                <a:ea typeface="Arial"/>
                <a:cs typeface="Arial"/>
                <a:sym typeface="Arial"/>
              </a:rPr>
              <a:t>, 64-way </a:t>
            </a:r>
            <a:r>
              <a:rPr b="1" lang="en-US" sz="1100">
                <a:latin typeface="Arial"/>
                <a:ea typeface="Arial"/>
                <a:cs typeface="Arial"/>
                <a:sym typeface="Arial"/>
              </a:rPr>
              <a:t>Expert Parallelism (EP)</a:t>
            </a:r>
            <a:r>
              <a:rPr lang="en-US" sz="1100">
                <a:latin typeface="Arial"/>
                <a:ea typeface="Arial"/>
                <a:cs typeface="Arial"/>
                <a:sym typeface="Arial"/>
              </a:rPr>
              <a:t>, and ZeRO-1 </a:t>
            </a:r>
            <a:r>
              <a:rPr b="1" lang="en-US" sz="1100">
                <a:latin typeface="Arial"/>
                <a:ea typeface="Arial"/>
                <a:cs typeface="Arial"/>
                <a:sym typeface="Arial"/>
              </a:rPr>
              <a:t>Data Parallelism (DP)</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Each of these serves a purpose</a:t>
            </a:r>
            <a:r>
              <a:rPr lang="en-US" sz="1100">
                <a:latin typeface="Arial"/>
                <a:ea typeface="Arial"/>
                <a:cs typeface="Arial"/>
                <a:sym typeface="Arial"/>
              </a:rPr>
              <a:t> – Pipeline Parallelism distributes </a:t>
            </a:r>
            <a:r>
              <a:rPr b="1" lang="en-US" sz="1100">
                <a:latin typeface="Arial"/>
                <a:ea typeface="Arial"/>
                <a:cs typeface="Arial"/>
                <a:sym typeface="Arial"/>
              </a:rPr>
              <a:t>layers across GPUs</a:t>
            </a:r>
            <a:r>
              <a:rPr lang="en-US" sz="1100">
                <a:latin typeface="Arial"/>
                <a:ea typeface="Arial"/>
                <a:cs typeface="Arial"/>
                <a:sym typeface="Arial"/>
              </a:rPr>
              <a:t>, Expert Parallelism spreads MoE </a:t>
            </a:r>
            <a:r>
              <a:rPr b="1" lang="en-US" sz="1100">
                <a:latin typeface="Arial"/>
                <a:ea typeface="Arial"/>
                <a:cs typeface="Arial"/>
                <a:sym typeface="Arial"/>
              </a:rPr>
              <a:t>layers across nodes</a:t>
            </a:r>
            <a:r>
              <a:rPr lang="en-US" sz="1100">
                <a:latin typeface="Arial"/>
                <a:ea typeface="Arial"/>
                <a:cs typeface="Arial"/>
                <a:sym typeface="Arial"/>
              </a:rPr>
              <a:t>, and Data Parallelism </a:t>
            </a:r>
            <a:r>
              <a:rPr b="1" lang="en-US" sz="1100">
                <a:latin typeface="Arial"/>
                <a:ea typeface="Arial"/>
                <a:cs typeface="Arial"/>
                <a:sym typeface="Arial"/>
              </a:rPr>
              <a:t>manages memory efficiently</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 key innovation here is the DualPipe Algorithm</a:t>
            </a:r>
            <a:r>
              <a:rPr lang="en-US" sz="1100">
                <a:latin typeface="Arial"/>
                <a:ea typeface="Arial"/>
                <a:cs typeface="Arial"/>
                <a:sym typeface="Arial"/>
              </a:rPr>
              <a:t>, which cleverly </a:t>
            </a:r>
            <a:r>
              <a:rPr b="1" lang="en-US" sz="1100">
                <a:latin typeface="Arial"/>
                <a:ea typeface="Arial"/>
                <a:cs typeface="Arial"/>
                <a:sym typeface="Arial"/>
              </a:rPr>
              <a:t>overlaps computation and communication</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Instead of waiting for data to be transferred</a:t>
            </a:r>
            <a:r>
              <a:rPr lang="en-US" sz="1100">
                <a:latin typeface="Arial"/>
                <a:ea typeface="Arial"/>
                <a:cs typeface="Arial"/>
                <a:sym typeface="Arial"/>
              </a:rPr>
              <a:t>, the GPUs continue processing </a:t>
            </a:r>
            <a:r>
              <a:rPr b="1" lang="en-US" sz="1100">
                <a:latin typeface="Arial"/>
                <a:ea typeface="Arial"/>
                <a:cs typeface="Arial"/>
                <a:sym typeface="Arial"/>
              </a:rPr>
              <a:t>to avoid idle time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Another optimization</a:t>
            </a:r>
            <a:r>
              <a:rPr lang="en-US" sz="1100">
                <a:latin typeface="Arial"/>
                <a:ea typeface="Arial"/>
                <a:cs typeface="Arial"/>
                <a:sym typeface="Arial"/>
              </a:rPr>
              <a:t> is the use of </a:t>
            </a:r>
            <a:r>
              <a:rPr b="1" lang="en-US" sz="1100">
                <a:latin typeface="Arial"/>
                <a:ea typeface="Arial"/>
                <a:cs typeface="Arial"/>
                <a:sym typeface="Arial"/>
              </a:rPr>
              <a:t>custom all-to-all communication kernels</a:t>
            </a:r>
            <a:r>
              <a:rPr lang="en-US" sz="1100">
                <a:latin typeface="Arial"/>
                <a:ea typeface="Arial"/>
                <a:cs typeface="Arial"/>
                <a:sym typeface="Arial"/>
              </a:rPr>
              <a:t>, which are designed specifically for </a:t>
            </a:r>
            <a:r>
              <a:rPr b="1" lang="en-US" sz="1100">
                <a:latin typeface="Arial"/>
                <a:ea typeface="Arial"/>
                <a:cs typeface="Arial"/>
                <a:sym typeface="Arial"/>
              </a:rPr>
              <a:t>DeepSeek's MoE architecture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These techniques allow DeepSeek to scale efficiently</a:t>
            </a:r>
            <a:r>
              <a:rPr lang="en-US" sz="1100">
                <a:latin typeface="Arial"/>
                <a:ea typeface="Arial"/>
                <a:cs typeface="Arial"/>
                <a:sym typeface="Arial"/>
              </a:rPr>
              <a:t>, keeping performance high while managing </a:t>
            </a:r>
            <a:r>
              <a:rPr b="1" lang="en-US" sz="1100">
                <a:latin typeface="Arial"/>
                <a:ea typeface="Arial"/>
                <a:cs typeface="Arial"/>
                <a:sym typeface="Arial"/>
              </a:rPr>
              <a:t>huge model sizes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01" name="Google Shape;501;g32ff5f49ad9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2ff5f49ad9_2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Slide 30: DeepSeek - Efficient Cross-Node Communication</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One of the biggest bottlenecks in MoE models</a:t>
            </a:r>
            <a:r>
              <a:rPr lang="en-US" sz="1100">
                <a:latin typeface="Arial"/>
                <a:ea typeface="Arial"/>
                <a:cs typeface="Arial"/>
                <a:sym typeface="Arial"/>
              </a:rPr>
              <a:t> is cross-node communication.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DeepSeek tackles this problem by using customized all-to-all kernels</a:t>
            </a:r>
            <a:r>
              <a:rPr lang="en-US" sz="1100">
                <a:latin typeface="Arial"/>
                <a:ea typeface="Arial"/>
                <a:cs typeface="Arial"/>
                <a:sym typeface="Arial"/>
              </a:rPr>
              <a:t>, which work in sync with </a:t>
            </a:r>
            <a:r>
              <a:rPr b="1" lang="en-US" sz="1100">
                <a:latin typeface="Arial"/>
                <a:ea typeface="Arial"/>
                <a:cs typeface="Arial"/>
                <a:sym typeface="Arial"/>
              </a:rPr>
              <a:t>MoE gating</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Instead of overloading InfiniBand with massive data transfers</a:t>
            </a:r>
            <a:r>
              <a:rPr lang="en-US" sz="1100">
                <a:latin typeface="Arial"/>
                <a:ea typeface="Arial"/>
                <a:cs typeface="Arial"/>
                <a:sym typeface="Arial"/>
              </a:rPr>
              <a:t>, tokens are </a:t>
            </a:r>
            <a:r>
              <a:rPr b="1" lang="en-US" sz="1100">
                <a:latin typeface="Arial"/>
                <a:ea typeface="Arial"/>
                <a:cs typeface="Arial"/>
                <a:sym typeface="Arial"/>
              </a:rPr>
              <a:t>routed efficiently</a:t>
            </a:r>
            <a:r>
              <a:rPr lang="en-US" sz="1100">
                <a:latin typeface="Arial"/>
                <a:ea typeface="Arial"/>
                <a:cs typeface="Arial"/>
                <a:sym typeface="Arial"/>
              </a:rPr>
              <a:t> to </a:t>
            </a:r>
            <a:r>
              <a:rPr b="1" lang="en-US" sz="1100">
                <a:latin typeface="Arial"/>
                <a:ea typeface="Arial"/>
                <a:cs typeface="Arial"/>
                <a:sym typeface="Arial"/>
              </a:rPr>
              <a:t>at most 4 nodes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Within each node, NVLink handles the bulk of communication</a:t>
            </a:r>
            <a:r>
              <a:rPr lang="en-US" sz="1100">
                <a:latin typeface="Arial"/>
                <a:ea typeface="Arial"/>
                <a:cs typeface="Arial"/>
                <a:sym typeface="Arial"/>
              </a:rPr>
              <a:t>, keeping bandwidth utilization </a:t>
            </a:r>
            <a:r>
              <a:rPr b="1" lang="en-US" sz="1100">
                <a:latin typeface="Arial"/>
                <a:ea typeface="Arial"/>
                <a:cs typeface="Arial"/>
                <a:sym typeface="Arial"/>
              </a:rPr>
              <a:t>high</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InfiniBand is still used for inter-node transfers</a:t>
            </a:r>
            <a:r>
              <a:rPr lang="en-US" sz="1100">
                <a:latin typeface="Arial"/>
                <a:ea typeface="Arial"/>
                <a:cs typeface="Arial"/>
                <a:sym typeface="Arial"/>
              </a:rPr>
              <a:t>, but its load is reduced by </a:t>
            </a:r>
            <a:r>
              <a:rPr b="1" lang="en-US" sz="1100">
                <a:latin typeface="Arial"/>
                <a:ea typeface="Arial"/>
                <a:cs typeface="Arial"/>
                <a:sym typeface="Arial"/>
              </a:rPr>
              <a:t>overlapping it with NVLink operations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Optimization techniques like warp specialization</a:t>
            </a:r>
            <a:r>
              <a:rPr lang="en-US" sz="1100">
                <a:latin typeface="Arial"/>
                <a:ea typeface="Arial"/>
                <a:cs typeface="Arial"/>
                <a:sym typeface="Arial"/>
              </a:rPr>
              <a:t> ensure that </a:t>
            </a:r>
            <a:r>
              <a:rPr b="1" lang="en-US" sz="1100">
                <a:latin typeface="Arial"/>
                <a:ea typeface="Arial"/>
                <a:cs typeface="Arial"/>
                <a:sym typeface="Arial"/>
              </a:rPr>
              <a:t>GPU processing power is not wasted</a:t>
            </a:r>
            <a:r>
              <a:rPr lang="en-US" sz="1100">
                <a:latin typeface="Arial"/>
                <a:ea typeface="Arial"/>
                <a:cs typeface="Arial"/>
                <a:sym typeface="Arial"/>
              </a:rPr>
              <a:t> on communication tasks.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As a result, DeepSeek reduces interconnect bottlenecks</a:t>
            </a:r>
            <a:r>
              <a:rPr lang="en-US" sz="1100">
                <a:latin typeface="Arial"/>
                <a:ea typeface="Arial"/>
                <a:cs typeface="Arial"/>
                <a:sym typeface="Arial"/>
              </a:rPr>
              <a:t>, which is a huge win for </a:t>
            </a:r>
            <a:r>
              <a:rPr b="1" lang="en-US" sz="1100">
                <a:latin typeface="Arial"/>
                <a:ea typeface="Arial"/>
                <a:cs typeface="Arial"/>
                <a:sym typeface="Arial"/>
              </a:rPr>
              <a:t>scaling MoE models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18" name="Google Shape;518;g32ff5f49ad9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30bcbaa799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Akhil:</a:t>
            </a:r>
            <a:endParaRPr/>
          </a:p>
          <a:p>
            <a:pPr indent="0" lvl="0" marL="0" rtl="0" algn="l">
              <a:lnSpc>
                <a:spcPct val="100000"/>
              </a:lnSpc>
              <a:spcBef>
                <a:spcPts val="0"/>
              </a:spcBef>
              <a:spcAft>
                <a:spcPts val="0"/>
              </a:spcAft>
              <a:buSzPts val="1400"/>
              <a:buNone/>
            </a:pPr>
            <a:r>
              <a:rPr lang="en-US" sz="1500"/>
              <a:t>Usually it means something that is very large model, but is also generally opensource. </a:t>
            </a:r>
            <a:endParaRPr sz="1500"/>
          </a:p>
          <a:p>
            <a:pPr indent="0" lvl="0" marL="0" rtl="0" algn="l">
              <a:lnSpc>
                <a:spcPct val="100000"/>
              </a:lnSpc>
              <a:spcBef>
                <a:spcPts val="0"/>
              </a:spcBef>
              <a:spcAft>
                <a:spcPts val="0"/>
              </a:spcAft>
              <a:buSzPts val="1400"/>
              <a:buNone/>
            </a:pPr>
            <a:r>
              <a:rPr lang="en-US" sz="1500"/>
              <a:t>It’s just a buzzword.</a:t>
            </a:r>
            <a:endParaRPr sz="1500"/>
          </a:p>
          <a:p>
            <a:pPr indent="0" lvl="0" marL="0" rtl="0" algn="l">
              <a:lnSpc>
                <a:spcPct val="100000"/>
              </a:lnSpc>
              <a:spcBef>
                <a:spcPts val="0"/>
              </a:spcBef>
              <a:spcAft>
                <a:spcPts val="0"/>
              </a:spcAft>
              <a:buSzPts val="1400"/>
              <a:buNone/>
            </a:pPr>
            <a:r>
              <a:rPr lang="en-US" sz="1500"/>
              <a:t>BUT it started with transformers in 2017.</a:t>
            </a:r>
            <a:endParaRPr sz="1500"/>
          </a:p>
          <a:p>
            <a:pPr indent="0" lvl="0" marL="0" rtl="0" algn="l">
              <a:lnSpc>
                <a:spcPct val="100000"/>
              </a:lnSpc>
              <a:spcBef>
                <a:spcPts val="0"/>
              </a:spcBef>
              <a:spcAft>
                <a:spcPts val="0"/>
              </a:spcAft>
              <a:buSzPts val="1400"/>
              <a:buNone/>
            </a:pPr>
            <a:r>
              <a:rPr lang="en-US" sz="1500"/>
              <a:t>THEN, google released BERT in 2018</a:t>
            </a:r>
            <a:endParaRPr sz="1500"/>
          </a:p>
          <a:p>
            <a:pPr indent="0" lvl="0" marL="0" rtl="0" algn="l">
              <a:lnSpc>
                <a:spcPct val="100000"/>
              </a:lnSpc>
              <a:spcBef>
                <a:spcPts val="0"/>
              </a:spcBef>
              <a:spcAft>
                <a:spcPts val="0"/>
              </a:spcAft>
              <a:buSzPts val="1400"/>
              <a:buNone/>
            </a:pPr>
            <a:r>
              <a:rPr lang="en-US" sz="1500"/>
              <a:t>ANd the rest just followed after that.</a:t>
            </a:r>
            <a:endParaRPr sz="1500"/>
          </a:p>
          <a:p>
            <a:pPr indent="0" lvl="0" marL="0" rtl="0" algn="l">
              <a:lnSpc>
                <a:spcPct val="100000"/>
              </a:lnSpc>
              <a:spcBef>
                <a:spcPts val="0"/>
              </a:spcBef>
              <a:spcAft>
                <a:spcPts val="0"/>
              </a:spcAft>
              <a:buSzPts val="1400"/>
              <a:buNone/>
            </a:pPr>
            <a:r>
              <a:t/>
            </a:r>
            <a:endParaRPr sz="1500"/>
          </a:p>
          <a:p>
            <a:pPr indent="0" lvl="0" marL="0" rtl="0" algn="l">
              <a:lnSpc>
                <a:spcPct val="100000"/>
              </a:lnSpc>
              <a:spcBef>
                <a:spcPts val="0"/>
              </a:spcBef>
              <a:spcAft>
                <a:spcPts val="0"/>
              </a:spcAft>
              <a:buSzPts val="1400"/>
              <a:buNone/>
            </a:pPr>
            <a:r>
              <a:rPr lang="en-US" sz="1500"/>
              <a:t>Today we talk about two of those - LLAMA 3, released by meta. And Deepseek-V3</a:t>
            </a:r>
            <a:br>
              <a:rPr lang="en-US"/>
            </a:br>
            <a:endParaRPr/>
          </a:p>
          <a:p>
            <a:pPr indent="0" lvl="0" marL="0" rtl="0" algn="l">
              <a:lnSpc>
                <a:spcPct val="100000"/>
              </a:lnSpc>
              <a:spcBef>
                <a:spcPts val="0"/>
              </a:spcBef>
              <a:spcAft>
                <a:spcPts val="0"/>
              </a:spcAft>
              <a:buSzPts val="1400"/>
              <a:buNone/>
            </a:pPr>
            <a:r>
              <a:t/>
            </a:r>
            <a:endParaRPr/>
          </a:p>
        </p:txBody>
      </p:sp>
      <p:sp>
        <p:nvSpPr>
          <p:cNvPr id="104" name="Google Shape;104;g330bcbaa799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30b2db8419_2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Slide 31: DeepSeek - DualPipe Algorithm</a:t>
            </a:r>
            <a:endParaRPr b="1" sz="13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DeepSeek's biggest breakthrough in efficiency</a:t>
            </a:r>
            <a:r>
              <a:rPr lang="en-US" sz="1100">
                <a:latin typeface="Arial"/>
                <a:ea typeface="Arial"/>
                <a:cs typeface="Arial"/>
                <a:sym typeface="Arial"/>
              </a:rPr>
              <a:t> comes from the </a:t>
            </a:r>
            <a:r>
              <a:rPr b="1" lang="en-US" sz="1100">
                <a:latin typeface="Arial"/>
                <a:ea typeface="Arial"/>
                <a:cs typeface="Arial"/>
                <a:sym typeface="Arial"/>
              </a:rPr>
              <a:t>DualPipe Algorithm</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Why was this needed?</a:t>
            </a:r>
            <a:r>
              <a:rPr lang="en-US" sz="1100">
                <a:latin typeface="Arial"/>
                <a:ea typeface="Arial"/>
                <a:cs typeface="Arial"/>
                <a:sym typeface="Arial"/>
              </a:rPr>
              <a:t> – MoE models have a </a:t>
            </a:r>
            <a:r>
              <a:rPr b="1" lang="en-US" sz="1100">
                <a:latin typeface="Arial"/>
                <a:ea typeface="Arial"/>
                <a:cs typeface="Arial"/>
                <a:sym typeface="Arial"/>
              </a:rPr>
              <a:t>high communication-to-computation ratio</a:t>
            </a:r>
            <a:r>
              <a:rPr lang="en-US" sz="1100">
                <a:latin typeface="Arial"/>
                <a:ea typeface="Arial"/>
                <a:cs typeface="Arial"/>
                <a:sym typeface="Arial"/>
              </a:rPr>
              <a:t>, making them inefficient.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DualPipe solves this by overlapping computation with communication</a:t>
            </a:r>
            <a:r>
              <a:rPr lang="en-US" sz="1100">
                <a:latin typeface="Arial"/>
                <a:ea typeface="Arial"/>
                <a:cs typeface="Arial"/>
                <a:sym typeface="Arial"/>
              </a:rPr>
              <a:t> – so that neither step slows the model down.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It does this by scheduling forward and backward passes in a bidirectional pipeline</a:t>
            </a:r>
            <a:r>
              <a:rPr lang="en-US" sz="1100">
                <a:latin typeface="Arial"/>
                <a:ea typeface="Arial"/>
                <a:cs typeface="Arial"/>
                <a:sym typeface="Arial"/>
              </a:rPr>
              <a:t>, ensuring that GPUs are </a:t>
            </a:r>
            <a:r>
              <a:rPr b="1" lang="en-US" sz="1100">
                <a:latin typeface="Arial"/>
                <a:ea typeface="Arial"/>
                <a:cs typeface="Arial"/>
                <a:sym typeface="Arial"/>
              </a:rPr>
              <a:t>never idle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The key benefit?</a:t>
            </a:r>
            <a:r>
              <a:rPr lang="en-US" sz="1100">
                <a:latin typeface="Arial"/>
                <a:ea typeface="Arial"/>
                <a:cs typeface="Arial"/>
                <a:sym typeface="Arial"/>
              </a:rPr>
              <a:t> – Almost </a:t>
            </a:r>
            <a:r>
              <a:rPr b="1" lang="en-US" sz="1100">
                <a:latin typeface="Arial"/>
                <a:ea typeface="Arial"/>
                <a:cs typeface="Arial"/>
                <a:sym typeface="Arial"/>
              </a:rPr>
              <a:t>zero overhead for all-to-all communication</a:t>
            </a:r>
            <a:r>
              <a:rPr lang="en-US" sz="1100">
                <a:latin typeface="Arial"/>
                <a:ea typeface="Arial"/>
                <a:cs typeface="Arial"/>
                <a:sym typeface="Arial"/>
              </a:rPr>
              <a:t>, which is a major improvement.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This also reduces memory usage</a:t>
            </a:r>
            <a:r>
              <a:rPr lang="en-US" sz="1100">
                <a:latin typeface="Arial"/>
                <a:ea typeface="Arial"/>
                <a:cs typeface="Arial"/>
                <a:sym typeface="Arial"/>
              </a:rPr>
              <a:t> while keeping training </a:t>
            </a:r>
            <a:r>
              <a:rPr b="1" lang="en-US" sz="1100">
                <a:latin typeface="Arial"/>
                <a:ea typeface="Arial"/>
                <a:cs typeface="Arial"/>
                <a:sym typeface="Arial"/>
              </a:rPr>
              <a:t>stable and efficient</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With DualPipe, DeepSeek achieves incredible scalability</a:t>
            </a:r>
            <a:r>
              <a:rPr lang="en-US" sz="1100">
                <a:latin typeface="Arial"/>
                <a:ea typeface="Arial"/>
                <a:cs typeface="Arial"/>
                <a:sym typeface="Arial"/>
              </a:rPr>
              <a:t>, making it viable for </a:t>
            </a:r>
            <a:r>
              <a:rPr b="1" lang="en-US" sz="1100">
                <a:latin typeface="Arial"/>
                <a:ea typeface="Arial"/>
                <a:cs typeface="Arial"/>
                <a:sym typeface="Arial"/>
              </a:rPr>
              <a:t>even larger MoE models</a:t>
            </a:r>
            <a:r>
              <a:rPr lang="en-US" sz="1100">
                <a:latin typeface="Arial"/>
                <a:ea typeface="Arial"/>
                <a:cs typeface="Arial"/>
                <a:sym typeface="Arial"/>
              </a:rPr>
              <a:t> in the future.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32" name="Google Shape;532;g330b2db8419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30b2db8419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DeepSeek's biggest breakthrough in efficiency</a:t>
            </a:r>
            <a:r>
              <a:rPr lang="en-US" sz="1100">
                <a:latin typeface="Arial"/>
                <a:ea typeface="Arial"/>
                <a:cs typeface="Arial"/>
                <a:sym typeface="Arial"/>
              </a:rPr>
              <a:t> comes from the </a:t>
            </a:r>
            <a:r>
              <a:rPr b="1" lang="en-US" sz="1100">
                <a:latin typeface="Arial"/>
                <a:ea typeface="Arial"/>
                <a:cs typeface="Arial"/>
                <a:sym typeface="Arial"/>
              </a:rPr>
              <a:t>DualPipe Algorithm</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Why was this needed?</a:t>
            </a:r>
            <a:r>
              <a:rPr lang="en-US" sz="1100">
                <a:latin typeface="Arial"/>
                <a:ea typeface="Arial"/>
                <a:cs typeface="Arial"/>
                <a:sym typeface="Arial"/>
              </a:rPr>
              <a:t> – MoE models have a </a:t>
            </a:r>
            <a:r>
              <a:rPr b="1" lang="en-US" sz="1100">
                <a:latin typeface="Arial"/>
                <a:ea typeface="Arial"/>
                <a:cs typeface="Arial"/>
                <a:sym typeface="Arial"/>
              </a:rPr>
              <a:t>high communication-to-computation ratio</a:t>
            </a:r>
            <a:r>
              <a:rPr lang="en-US" sz="1100">
                <a:latin typeface="Arial"/>
                <a:ea typeface="Arial"/>
                <a:cs typeface="Arial"/>
                <a:sym typeface="Arial"/>
              </a:rPr>
              <a:t>, making them inefficient.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DualPipe solves this by overlapping computation with communication</a:t>
            </a:r>
            <a:r>
              <a:rPr lang="en-US" sz="1100">
                <a:latin typeface="Arial"/>
                <a:ea typeface="Arial"/>
                <a:cs typeface="Arial"/>
                <a:sym typeface="Arial"/>
              </a:rPr>
              <a:t> – so that neither step slows the model down.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It does this by scheduling forward and backward passes in a bidirectional pipeline</a:t>
            </a:r>
            <a:r>
              <a:rPr lang="en-US" sz="1100">
                <a:latin typeface="Arial"/>
                <a:ea typeface="Arial"/>
                <a:cs typeface="Arial"/>
                <a:sym typeface="Arial"/>
              </a:rPr>
              <a:t>, ensuring that GPUs are </a:t>
            </a:r>
            <a:r>
              <a:rPr b="1" lang="en-US" sz="1100">
                <a:latin typeface="Arial"/>
                <a:ea typeface="Arial"/>
                <a:cs typeface="Arial"/>
                <a:sym typeface="Arial"/>
              </a:rPr>
              <a:t>never idle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The key benefit?</a:t>
            </a:r>
            <a:r>
              <a:rPr lang="en-US" sz="1100">
                <a:latin typeface="Arial"/>
                <a:ea typeface="Arial"/>
                <a:cs typeface="Arial"/>
                <a:sym typeface="Arial"/>
              </a:rPr>
              <a:t> – Almost </a:t>
            </a:r>
            <a:r>
              <a:rPr b="1" lang="en-US" sz="1100">
                <a:latin typeface="Arial"/>
                <a:ea typeface="Arial"/>
                <a:cs typeface="Arial"/>
                <a:sym typeface="Arial"/>
              </a:rPr>
              <a:t>zero overhead for all-to-all communication</a:t>
            </a:r>
            <a:r>
              <a:rPr lang="en-US" sz="1100">
                <a:latin typeface="Arial"/>
                <a:ea typeface="Arial"/>
                <a:cs typeface="Arial"/>
                <a:sym typeface="Arial"/>
              </a:rPr>
              <a:t>, which is a major improvement.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This also reduces memory usage</a:t>
            </a:r>
            <a:r>
              <a:rPr lang="en-US" sz="1100">
                <a:latin typeface="Arial"/>
                <a:ea typeface="Arial"/>
                <a:cs typeface="Arial"/>
                <a:sym typeface="Arial"/>
              </a:rPr>
              <a:t> while keeping training </a:t>
            </a:r>
            <a:r>
              <a:rPr b="1" lang="en-US" sz="1100">
                <a:latin typeface="Arial"/>
                <a:ea typeface="Arial"/>
                <a:cs typeface="Arial"/>
                <a:sym typeface="Arial"/>
              </a:rPr>
              <a:t>stable and efficient</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With DualPipe, DeepSeek achieves incredible scalability</a:t>
            </a:r>
            <a:r>
              <a:rPr lang="en-US" sz="1100">
                <a:latin typeface="Arial"/>
                <a:ea typeface="Arial"/>
                <a:cs typeface="Arial"/>
                <a:sym typeface="Arial"/>
              </a:rPr>
              <a:t>, making it viable for </a:t>
            </a:r>
            <a:r>
              <a:rPr b="1" lang="en-US" sz="1100">
                <a:latin typeface="Arial"/>
                <a:ea typeface="Arial"/>
                <a:cs typeface="Arial"/>
                <a:sym typeface="Arial"/>
              </a:rPr>
              <a:t>even larger MoE models</a:t>
            </a:r>
            <a:r>
              <a:rPr lang="en-US" sz="1100">
                <a:latin typeface="Arial"/>
                <a:ea typeface="Arial"/>
                <a:cs typeface="Arial"/>
                <a:sym typeface="Arial"/>
              </a:rPr>
              <a:t> in the future.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b="1" sz="1100">
              <a:latin typeface="Arial"/>
              <a:ea typeface="Arial"/>
              <a:cs typeface="Arial"/>
              <a:sym typeface="Arial"/>
            </a:endParaRPr>
          </a:p>
        </p:txBody>
      </p:sp>
      <p:sp>
        <p:nvSpPr>
          <p:cNvPr id="546" name="Google Shape;546;g330b2db8419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30b2db8419_2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Memory efficiency is critical</a:t>
            </a:r>
            <a:r>
              <a:rPr lang="en-US" sz="1100">
                <a:latin typeface="Arial"/>
                <a:ea typeface="Arial"/>
                <a:cs typeface="Arial"/>
                <a:sym typeface="Arial"/>
              </a:rPr>
              <a:t> for training such a </a:t>
            </a:r>
            <a:r>
              <a:rPr b="1" lang="en-US" sz="1100">
                <a:latin typeface="Arial"/>
                <a:ea typeface="Arial"/>
                <a:cs typeface="Arial"/>
                <a:sym typeface="Arial"/>
              </a:rPr>
              <a:t>massive model</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DeepSeek saves memory in multiple ways</a:t>
            </a:r>
            <a:r>
              <a:rPr lang="en-US" sz="1100">
                <a:latin typeface="Arial"/>
                <a:ea typeface="Arial"/>
                <a:cs typeface="Arial"/>
                <a:sym typeface="Arial"/>
              </a:rPr>
              <a:t>, such as </a:t>
            </a:r>
            <a:r>
              <a:rPr b="1" lang="en-US" sz="1100">
                <a:latin typeface="Arial"/>
                <a:ea typeface="Arial"/>
                <a:cs typeface="Arial"/>
                <a:sym typeface="Arial"/>
              </a:rPr>
              <a:t>recomputing RMSNorm &amp; MLA Up-Projection</a:t>
            </a:r>
            <a:r>
              <a:rPr lang="en-US" sz="1100">
                <a:latin typeface="Arial"/>
                <a:ea typeface="Arial"/>
                <a:cs typeface="Arial"/>
                <a:sym typeface="Arial"/>
              </a:rPr>
              <a:t> instead of storing outputs.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It also moves Exponential Moving Average (EMA) calculations to CPU memory</a:t>
            </a:r>
            <a:r>
              <a:rPr lang="en-US" sz="1100">
                <a:latin typeface="Arial"/>
                <a:ea typeface="Arial"/>
                <a:cs typeface="Arial"/>
                <a:sym typeface="Arial"/>
              </a:rPr>
              <a:t>, </a:t>
            </a:r>
            <a:r>
              <a:rPr b="1" lang="en-US" sz="1100">
                <a:latin typeface="Arial"/>
                <a:ea typeface="Arial"/>
                <a:cs typeface="Arial"/>
                <a:sym typeface="Arial"/>
              </a:rPr>
              <a:t>freeing up GPU resources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Another optimization is shared embedding and output heads for Multi-Token Prediction (MTP)</a:t>
            </a:r>
            <a:r>
              <a:rPr lang="en-US" sz="1100">
                <a:latin typeface="Arial"/>
                <a:ea typeface="Arial"/>
                <a:cs typeface="Arial"/>
                <a:sym typeface="Arial"/>
              </a:rPr>
              <a:t>, which cuts down </a:t>
            </a:r>
            <a:r>
              <a:rPr b="1" lang="en-US" sz="1100">
                <a:latin typeface="Arial"/>
                <a:ea typeface="Arial"/>
                <a:cs typeface="Arial"/>
                <a:sym typeface="Arial"/>
              </a:rPr>
              <a:t>redundant parameters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By implementing these techniques</a:t>
            </a:r>
            <a:r>
              <a:rPr lang="en-US" sz="1100">
                <a:latin typeface="Arial"/>
                <a:ea typeface="Arial"/>
                <a:cs typeface="Arial"/>
                <a:sym typeface="Arial"/>
              </a:rPr>
              <a:t>, DeepSeek significantly </a:t>
            </a:r>
            <a:r>
              <a:rPr b="1" lang="en-US" sz="1100">
                <a:latin typeface="Arial"/>
                <a:ea typeface="Arial"/>
                <a:cs typeface="Arial"/>
                <a:sym typeface="Arial"/>
              </a:rPr>
              <a:t>reduces GPU memory usage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This allows DeepSeek to scale without needing tensor parallelism</a:t>
            </a:r>
            <a:r>
              <a:rPr lang="en-US" sz="1100">
                <a:latin typeface="Arial"/>
                <a:ea typeface="Arial"/>
                <a:cs typeface="Arial"/>
                <a:sym typeface="Arial"/>
              </a:rPr>
              <a:t>, keeping the training process </a:t>
            </a:r>
            <a:r>
              <a:rPr b="1" lang="en-US" sz="1100">
                <a:latin typeface="Arial"/>
                <a:ea typeface="Arial"/>
                <a:cs typeface="Arial"/>
                <a:sym typeface="Arial"/>
              </a:rPr>
              <a:t>simpler and more stable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The bottom line?</a:t>
            </a:r>
            <a:r>
              <a:rPr lang="en-US" sz="1100">
                <a:latin typeface="Arial"/>
                <a:ea typeface="Arial"/>
                <a:cs typeface="Arial"/>
                <a:sym typeface="Arial"/>
              </a:rPr>
              <a:t> – DeepSeek trains efficiently while keeping memory costs </a:t>
            </a:r>
            <a:r>
              <a:rPr b="1" lang="en-US" sz="1100">
                <a:latin typeface="Arial"/>
                <a:ea typeface="Arial"/>
                <a:cs typeface="Arial"/>
                <a:sym typeface="Arial"/>
              </a:rPr>
              <a:t>as low as possible</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60" name="Google Shape;560;g330b2db8419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30b2db8419_2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DeepSeek separates prefilling and decoding stages</a:t>
            </a:r>
            <a:r>
              <a:rPr lang="en-US" sz="1100">
                <a:latin typeface="Arial"/>
                <a:ea typeface="Arial"/>
                <a:cs typeface="Arial"/>
                <a:sym typeface="Arial"/>
              </a:rPr>
              <a:t>, optimizing efficiency at </a:t>
            </a:r>
            <a:r>
              <a:rPr b="1" lang="en-US" sz="1100">
                <a:latin typeface="Arial"/>
                <a:ea typeface="Arial"/>
                <a:cs typeface="Arial"/>
                <a:sym typeface="Arial"/>
              </a:rPr>
              <a:t>both training and inference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Prefilling happens in smaller units</a:t>
            </a:r>
            <a:r>
              <a:rPr lang="en-US" sz="1100">
                <a:latin typeface="Arial"/>
                <a:ea typeface="Arial"/>
                <a:cs typeface="Arial"/>
                <a:sym typeface="Arial"/>
              </a:rPr>
              <a:t> – 4 nodes, with </a:t>
            </a:r>
            <a:r>
              <a:rPr b="1" lang="en-US" sz="1100">
                <a:latin typeface="Arial"/>
                <a:ea typeface="Arial"/>
                <a:cs typeface="Arial"/>
                <a:sym typeface="Arial"/>
              </a:rPr>
              <a:t>32 GPUs each</a:t>
            </a:r>
            <a:r>
              <a:rPr lang="en-US" sz="1100">
                <a:latin typeface="Arial"/>
                <a:ea typeface="Arial"/>
                <a:cs typeface="Arial"/>
                <a:sym typeface="Arial"/>
              </a:rPr>
              <a:t>, to balance computational load.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Decoding, however, scales up significantly</a:t>
            </a:r>
            <a:r>
              <a:rPr lang="en-US" sz="1100">
                <a:latin typeface="Arial"/>
                <a:ea typeface="Arial"/>
                <a:cs typeface="Arial"/>
                <a:sym typeface="Arial"/>
              </a:rPr>
              <a:t>, using </a:t>
            </a:r>
            <a:r>
              <a:rPr b="1" lang="en-US" sz="1100">
                <a:latin typeface="Arial"/>
                <a:ea typeface="Arial"/>
                <a:cs typeface="Arial"/>
                <a:sym typeface="Arial"/>
              </a:rPr>
              <a:t>40 nodes with 320 GPUs</a:t>
            </a:r>
            <a:r>
              <a:rPr lang="en-US" sz="1100">
                <a:latin typeface="Arial"/>
                <a:ea typeface="Arial"/>
                <a:cs typeface="Arial"/>
                <a:sym typeface="Arial"/>
              </a:rPr>
              <a:t> for rapid </a:t>
            </a:r>
            <a:r>
              <a:rPr b="1" lang="en-US" sz="1100">
                <a:latin typeface="Arial"/>
                <a:ea typeface="Arial"/>
                <a:cs typeface="Arial"/>
                <a:sym typeface="Arial"/>
              </a:rPr>
              <a:t>response generation</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Prefilling utilizes redundant experts</a:t>
            </a:r>
            <a:r>
              <a:rPr lang="en-US" sz="1100">
                <a:latin typeface="Arial"/>
                <a:ea typeface="Arial"/>
                <a:cs typeface="Arial"/>
                <a:sym typeface="Arial"/>
              </a:rPr>
              <a:t>, ensuring that no GPU </a:t>
            </a:r>
            <a:r>
              <a:rPr b="1" lang="en-US" sz="1100">
                <a:latin typeface="Arial"/>
                <a:ea typeface="Arial"/>
                <a:cs typeface="Arial"/>
                <a:sym typeface="Arial"/>
              </a:rPr>
              <a:t>sits idle</a:t>
            </a:r>
            <a:r>
              <a:rPr lang="en-US" sz="1100">
                <a:latin typeface="Arial"/>
                <a:ea typeface="Arial"/>
                <a:cs typeface="Arial"/>
                <a:sym typeface="Arial"/>
              </a:rPr>
              <a:t> during the process.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Decoding optimizes network traffic</a:t>
            </a:r>
            <a:r>
              <a:rPr lang="en-US" sz="1100">
                <a:latin typeface="Arial"/>
                <a:ea typeface="Arial"/>
                <a:cs typeface="Arial"/>
                <a:sym typeface="Arial"/>
              </a:rPr>
              <a:t> using </a:t>
            </a:r>
            <a:r>
              <a:rPr b="1" lang="en-US" sz="1100">
                <a:latin typeface="Arial"/>
                <a:ea typeface="Arial"/>
                <a:cs typeface="Arial"/>
                <a:sym typeface="Arial"/>
              </a:rPr>
              <a:t>direct point-to-point InfiniBand transfers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This deployment strategy is crucial for handling large-scale inference workloads</a:t>
            </a:r>
            <a:r>
              <a:rPr lang="en-US" sz="1100">
                <a:latin typeface="Arial"/>
                <a:ea typeface="Arial"/>
                <a:cs typeface="Arial"/>
                <a:sym typeface="Arial"/>
              </a:rPr>
              <a:t>, keeping latency </a:t>
            </a:r>
            <a:r>
              <a:rPr b="1" lang="en-US" sz="1100">
                <a:latin typeface="Arial"/>
                <a:ea typeface="Arial"/>
                <a:cs typeface="Arial"/>
                <a:sym typeface="Arial"/>
              </a:rPr>
              <a:t>as low as possible</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By designing inference with efficiency in mind</a:t>
            </a:r>
            <a:r>
              <a:rPr lang="en-US" sz="1100">
                <a:latin typeface="Arial"/>
                <a:ea typeface="Arial"/>
                <a:cs typeface="Arial"/>
                <a:sym typeface="Arial"/>
              </a:rPr>
              <a:t>, DeepSeek ensures that </a:t>
            </a:r>
            <a:r>
              <a:rPr b="1" lang="en-US" sz="1100">
                <a:latin typeface="Arial"/>
                <a:ea typeface="Arial"/>
                <a:cs typeface="Arial"/>
                <a:sym typeface="Arial"/>
              </a:rPr>
              <a:t>real-world applications can scale smoothly</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1200"/>
              </a:spcBef>
              <a:spcAft>
                <a:spcPts val="0"/>
              </a:spcAft>
              <a:buNone/>
            </a:pPr>
            <a:r>
              <a:rPr lang="en-US"/>
              <a:t>This slide discusses the final aspects of training and how they plan to deploy DeepSeek.</a:t>
            </a:r>
            <a:endParaRPr/>
          </a:p>
          <a:p>
            <a:pPr indent="0" lvl="0" marL="0" rtl="0" algn="l">
              <a:spcBef>
                <a:spcPts val="0"/>
              </a:spcBef>
              <a:spcAft>
                <a:spcPts val="0"/>
              </a:spcAft>
              <a:buNone/>
            </a:pPr>
            <a:r>
              <a:rPr lang="en-US"/>
              <a:t>They separate “prefilling” (initial context reading) from “decoding” (generating new tokens) across different sets of nodes.</a:t>
            </a:r>
            <a:endParaRPr/>
          </a:p>
          <a:p>
            <a:pPr indent="0" lvl="0" marL="0" rtl="0" algn="l">
              <a:spcBef>
                <a:spcPts val="0"/>
              </a:spcBef>
              <a:spcAft>
                <a:spcPts val="0"/>
              </a:spcAft>
              <a:buNone/>
            </a:pPr>
            <a:r>
              <a:rPr lang="en-US"/>
              <a:t>Prefilling: 4 nodes, each with 32 GPUs, possibly for short bursts of heavy context ingestion.</a:t>
            </a:r>
            <a:endParaRPr/>
          </a:p>
          <a:p>
            <a:pPr indent="0" lvl="0" marL="0" rtl="0" algn="l">
              <a:spcBef>
                <a:spcPts val="0"/>
              </a:spcBef>
              <a:spcAft>
                <a:spcPts val="0"/>
              </a:spcAft>
              <a:buNone/>
            </a:pPr>
            <a:r>
              <a:rPr lang="en-US"/>
              <a:t>Decoding: 40 nodes, each with 320 GPUs, for parallel token generation in real-time.</a:t>
            </a:r>
            <a:endParaRPr/>
          </a:p>
          <a:p>
            <a:pPr indent="0" lvl="0" marL="0" rtl="0" algn="l">
              <a:spcBef>
                <a:spcPts val="0"/>
              </a:spcBef>
              <a:spcAft>
                <a:spcPts val="0"/>
              </a:spcAft>
              <a:buNone/>
            </a:pPr>
            <a:r>
              <a:rPr lang="en-US"/>
              <a:t>Redundancy is used to handle load spikes and keep latencies low during inference.</a:t>
            </a:r>
            <a:endParaRPr/>
          </a:p>
          <a:p>
            <a:pPr indent="0" lvl="0" marL="0" rtl="0" algn="l">
              <a:spcBef>
                <a:spcPts val="0"/>
              </a:spcBef>
              <a:spcAft>
                <a:spcPts val="0"/>
              </a:spcAft>
              <a:buNone/>
            </a:pPr>
            <a:r>
              <a:rPr lang="en-US"/>
              <a:t>A big advantage is that they can scale the decoding nodes horizontally based on application needs.</a:t>
            </a:r>
            <a:endParaRPr/>
          </a:p>
          <a:p>
            <a:pPr indent="0" lvl="0" marL="0" rtl="0" algn="l">
              <a:lnSpc>
                <a:spcPct val="100000"/>
              </a:lnSpc>
              <a:spcBef>
                <a:spcPts val="0"/>
              </a:spcBef>
              <a:spcAft>
                <a:spcPts val="0"/>
              </a:spcAft>
              <a:buSzPts val="1400"/>
              <a:buNone/>
            </a:pPr>
            <a:r>
              <a:t/>
            </a:r>
            <a:endParaRPr/>
          </a:p>
        </p:txBody>
      </p:sp>
      <p:sp>
        <p:nvSpPr>
          <p:cNvPr id="574" name="Google Shape;574;g330b2db8419_2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30b2db8419_2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Inference in DeepSeek is broken into two main stages</a:t>
            </a:r>
            <a:r>
              <a:rPr lang="en-US" sz="1100">
                <a:latin typeface="Arial"/>
                <a:ea typeface="Arial"/>
                <a:cs typeface="Arial"/>
                <a:sym typeface="Arial"/>
              </a:rPr>
              <a:t> – </a:t>
            </a:r>
            <a:r>
              <a:rPr b="1" lang="en-US" sz="1100">
                <a:latin typeface="Arial"/>
                <a:ea typeface="Arial"/>
                <a:cs typeface="Arial"/>
                <a:sym typeface="Arial"/>
              </a:rPr>
              <a:t>prefilling and decoding</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During the prefilling stage</a:t>
            </a:r>
            <a:r>
              <a:rPr lang="en-US" sz="1100">
                <a:latin typeface="Arial"/>
                <a:ea typeface="Arial"/>
                <a:cs typeface="Arial"/>
                <a:sym typeface="Arial"/>
              </a:rPr>
              <a:t>, attention layers use </a:t>
            </a:r>
            <a:r>
              <a:rPr b="1" lang="en-US" sz="1100">
                <a:latin typeface="Arial"/>
                <a:ea typeface="Arial"/>
                <a:cs typeface="Arial"/>
                <a:sym typeface="Arial"/>
              </a:rPr>
              <a:t>TP4 with Sequence Parallelism (SP)</a:t>
            </a:r>
            <a:r>
              <a:rPr lang="en-US" sz="1100">
                <a:latin typeface="Arial"/>
                <a:ea typeface="Arial"/>
                <a:cs typeface="Arial"/>
                <a:sym typeface="Arial"/>
              </a:rPr>
              <a:t> to ensure </a:t>
            </a:r>
            <a:r>
              <a:rPr b="1" lang="en-US" sz="1100">
                <a:latin typeface="Arial"/>
                <a:ea typeface="Arial"/>
                <a:cs typeface="Arial"/>
                <a:sym typeface="Arial"/>
              </a:rPr>
              <a:t>smooth operations</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MoE layers use Expert Parallelism (EP32)</a:t>
            </a:r>
            <a:r>
              <a:rPr lang="en-US" sz="1100">
                <a:latin typeface="Arial"/>
                <a:ea typeface="Arial"/>
                <a:cs typeface="Arial"/>
                <a:sym typeface="Arial"/>
              </a:rPr>
              <a:t>, ensuring that </a:t>
            </a:r>
            <a:r>
              <a:rPr b="1" lang="en-US" sz="1100">
                <a:latin typeface="Arial"/>
                <a:ea typeface="Arial"/>
                <a:cs typeface="Arial"/>
                <a:sym typeface="Arial"/>
              </a:rPr>
              <a:t>batch sizes remain large</a:t>
            </a:r>
            <a:r>
              <a:rPr lang="en-US" sz="1100">
                <a:latin typeface="Arial"/>
                <a:ea typeface="Arial"/>
                <a:cs typeface="Arial"/>
                <a:sym typeface="Arial"/>
              </a:rPr>
              <a:t> while keeping load balanced.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A key innovation here is dynamic redundancy</a:t>
            </a:r>
            <a:r>
              <a:rPr lang="en-US" sz="1100">
                <a:latin typeface="Arial"/>
                <a:ea typeface="Arial"/>
                <a:cs typeface="Arial"/>
                <a:sym typeface="Arial"/>
              </a:rPr>
              <a:t>, where redundant experts are </a:t>
            </a:r>
            <a:r>
              <a:rPr b="1" lang="en-US" sz="1100">
                <a:latin typeface="Arial"/>
                <a:ea typeface="Arial"/>
                <a:cs typeface="Arial"/>
                <a:sym typeface="Arial"/>
              </a:rPr>
              <a:t>deployed based on real-time load statistics</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Micro-batches are overlapped</a:t>
            </a:r>
            <a:r>
              <a:rPr lang="en-US" sz="1100">
                <a:latin typeface="Arial"/>
                <a:ea typeface="Arial"/>
                <a:cs typeface="Arial"/>
                <a:sym typeface="Arial"/>
              </a:rPr>
              <a:t>, meaning computation continues while </a:t>
            </a:r>
            <a:r>
              <a:rPr b="1" lang="en-US" sz="1100">
                <a:latin typeface="Arial"/>
                <a:ea typeface="Arial"/>
                <a:cs typeface="Arial"/>
                <a:sym typeface="Arial"/>
              </a:rPr>
              <a:t>communication happens in the background</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t>This slide focuses on how the “prefilling” stage is set up:</a:t>
            </a:r>
            <a:endParaRPr/>
          </a:p>
          <a:p>
            <a:pPr indent="-298450" lvl="0" marL="457200" rtl="0" algn="l">
              <a:lnSpc>
                <a:spcPct val="115000"/>
              </a:lnSpc>
              <a:spcBef>
                <a:spcPts val="1200"/>
              </a:spcBef>
              <a:spcAft>
                <a:spcPts val="0"/>
              </a:spcAft>
              <a:buClr>
                <a:schemeClr val="dk1"/>
              </a:buClr>
              <a:buSzPts val="1100"/>
              <a:buAutoNum type="arabicPeriod"/>
            </a:pPr>
            <a:r>
              <a:rPr lang="en-US"/>
              <a:t>Attention layers using TP4 with Sequence Parallelism (SP).</a:t>
            </a:r>
            <a:endParaRPr/>
          </a:p>
          <a:p>
            <a:pPr indent="-298450" lvl="0" marL="457200" rtl="0" algn="l">
              <a:lnSpc>
                <a:spcPct val="115000"/>
              </a:lnSpc>
              <a:spcBef>
                <a:spcPts val="0"/>
              </a:spcBef>
              <a:spcAft>
                <a:spcPts val="0"/>
              </a:spcAft>
              <a:buClr>
                <a:schemeClr val="dk1"/>
              </a:buClr>
              <a:buSzPts val="1100"/>
              <a:buAutoNum type="arabicPeriod"/>
            </a:pPr>
            <a:r>
              <a:rPr lang="en-US"/>
              <a:t>MoE layers on EP32 to handle large batch sizes per expert.</a:t>
            </a:r>
            <a:endParaRPr/>
          </a:p>
          <a:p>
            <a:pPr indent="-298450" lvl="0" marL="457200" rtl="0" algn="l">
              <a:lnSpc>
                <a:spcPct val="115000"/>
              </a:lnSpc>
              <a:spcBef>
                <a:spcPts val="0"/>
              </a:spcBef>
              <a:spcAft>
                <a:spcPts val="0"/>
              </a:spcAft>
              <a:buClr>
                <a:schemeClr val="dk1"/>
              </a:buClr>
              <a:buSzPts val="1100"/>
              <a:buAutoNum type="arabicPeriod"/>
            </a:pPr>
            <a:r>
              <a:rPr lang="en-US"/>
              <a:t>Redundant experts deployed dynamically—meaning if one set is busy, another can step in.</a:t>
            </a:r>
            <a:endParaRPr/>
          </a:p>
          <a:p>
            <a:pPr indent="-298450" lvl="0" marL="457200" rtl="0" algn="l">
              <a:lnSpc>
                <a:spcPct val="115000"/>
              </a:lnSpc>
              <a:spcBef>
                <a:spcPts val="0"/>
              </a:spcBef>
              <a:spcAft>
                <a:spcPts val="0"/>
              </a:spcAft>
              <a:buClr>
                <a:schemeClr val="dk1"/>
              </a:buClr>
              <a:buSzPts val="1100"/>
              <a:buAutoNum type="arabicPeriod"/>
            </a:pPr>
            <a:r>
              <a:rPr lang="en-US"/>
              <a:t>They also overlap micro-batches to mask communication costs.</a:t>
            </a:r>
            <a:endParaRPr/>
          </a:p>
          <a:p>
            <a:pPr indent="0" lvl="0" marL="0" rtl="0" algn="l">
              <a:lnSpc>
                <a:spcPct val="115000"/>
              </a:lnSpc>
              <a:spcBef>
                <a:spcPts val="1200"/>
              </a:spcBef>
              <a:spcAft>
                <a:spcPts val="0"/>
              </a:spcAft>
              <a:buClr>
                <a:schemeClr val="dk1"/>
              </a:buClr>
              <a:buSzPts val="1100"/>
              <a:buFont typeface="Arial"/>
              <a:buNone/>
            </a:pPr>
            <a:r>
              <a:rPr lang="en-US"/>
              <a:t>By the time the model finishes this stage, the initial context is loaded and processed, prepping for smooth decoding.</a:t>
            </a:r>
            <a:endParaRPr/>
          </a:p>
          <a:p>
            <a:pPr indent="0" lvl="0" marL="0" rtl="0" algn="l">
              <a:lnSpc>
                <a:spcPct val="100000"/>
              </a:lnSpc>
              <a:spcBef>
                <a:spcPts val="0"/>
              </a:spcBef>
              <a:spcAft>
                <a:spcPts val="0"/>
              </a:spcAft>
              <a:buSzPts val="1400"/>
              <a:buNone/>
            </a:pPr>
            <a:r>
              <a:t/>
            </a:r>
            <a:endParaRPr/>
          </a:p>
        </p:txBody>
      </p:sp>
      <p:sp>
        <p:nvSpPr>
          <p:cNvPr id="588" name="Google Shape;588;g330b2db8419_2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30b2db8419_2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Now the “decoding” stage:</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Uses TP4 + SP, while MoE is at EP320—bigger concurrency for generation.</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They treat shared experts as routed experts, making sure the gating logic remains consistent.</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This method aims to keep all GPUs busy during high-volume text generation.</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Future strategies include more dynamic redundancy if some experts become overloaded.</a:t>
            </a:r>
            <a:endParaRPr b="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Essentially, it’s a fine-tuned approach to handle real-world inference loads efficiently.</a:t>
            </a:r>
            <a:endParaRPr b="1"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b="1" sz="1100">
              <a:latin typeface="Arial"/>
              <a:ea typeface="Arial"/>
              <a:cs typeface="Arial"/>
              <a:sym typeface="Arial"/>
            </a:endParaRPr>
          </a:p>
        </p:txBody>
      </p:sp>
      <p:sp>
        <p:nvSpPr>
          <p:cNvPr id="602" name="Google Shape;602;g330b2db8419_2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AutoNum type="arabicPeriod"/>
            </a:pPr>
            <a:r>
              <a:rPr b="1" lang="en-US" sz="1100">
                <a:latin typeface="Arial"/>
                <a:ea typeface="Arial"/>
                <a:cs typeface="Arial"/>
                <a:sym typeface="Arial"/>
              </a:rPr>
              <a:t>DeepSeek is a groundbreaking MoE model</a:t>
            </a:r>
            <a:r>
              <a:rPr lang="en-US" sz="1100">
                <a:latin typeface="Arial"/>
                <a:ea typeface="Arial"/>
                <a:cs typeface="Arial"/>
                <a:sym typeface="Arial"/>
              </a:rPr>
              <a:t>, striking a balance between </a:t>
            </a:r>
            <a:r>
              <a:rPr b="1" lang="en-US" sz="1100">
                <a:latin typeface="Arial"/>
                <a:ea typeface="Arial"/>
                <a:cs typeface="Arial"/>
                <a:sym typeface="Arial"/>
              </a:rPr>
              <a:t>scale and efficiency</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Its key strength is its MoE design</a:t>
            </a:r>
            <a:r>
              <a:rPr lang="en-US" sz="1100">
                <a:latin typeface="Arial"/>
                <a:ea typeface="Arial"/>
                <a:cs typeface="Arial"/>
                <a:sym typeface="Arial"/>
              </a:rPr>
              <a:t>, where </a:t>
            </a:r>
            <a:r>
              <a:rPr b="1" lang="en-US" sz="1100">
                <a:latin typeface="Arial"/>
                <a:ea typeface="Arial"/>
                <a:cs typeface="Arial"/>
                <a:sym typeface="Arial"/>
              </a:rPr>
              <a:t>only 37B out of 671B parameters</a:t>
            </a:r>
            <a:r>
              <a:rPr lang="en-US" sz="1100">
                <a:latin typeface="Arial"/>
                <a:ea typeface="Arial"/>
                <a:cs typeface="Arial"/>
                <a:sym typeface="Arial"/>
              </a:rPr>
              <a:t> are used at a time, reducing compute costs.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It employs innovative training techniques</a:t>
            </a:r>
            <a:r>
              <a:rPr lang="en-US" sz="1100">
                <a:latin typeface="Arial"/>
                <a:ea typeface="Arial"/>
                <a:cs typeface="Arial"/>
                <a:sym typeface="Arial"/>
              </a:rPr>
              <a:t>, including </a:t>
            </a:r>
            <a:r>
              <a:rPr b="1" lang="en-US" sz="1100">
                <a:latin typeface="Arial"/>
                <a:ea typeface="Arial"/>
                <a:cs typeface="Arial"/>
                <a:sym typeface="Arial"/>
              </a:rPr>
              <a:t>Multi-head Latent Attention (MLA)</a:t>
            </a:r>
            <a:r>
              <a:rPr lang="en-US" sz="1100">
                <a:latin typeface="Arial"/>
                <a:ea typeface="Arial"/>
                <a:cs typeface="Arial"/>
                <a:sym typeface="Arial"/>
              </a:rPr>
              <a:t> and </a:t>
            </a:r>
            <a:r>
              <a:rPr b="1" lang="en-US" sz="1100">
                <a:latin typeface="Arial"/>
                <a:ea typeface="Arial"/>
                <a:cs typeface="Arial"/>
                <a:sym typeface="Arial"/>
              </a:rPr>
              <a:t>DualPipe Algorithm</a:t>
            </a:r>
            <a:r>
              <a:rPr lang="en-US" sz="1100">
                <a:latin typeface="Arial"/>
                <a:ea typeface="Arial"/>
                <a:cs typeface="Arial"/>
                <a:sym typeface="Arial"/>
              </a:rPr>
              <a:t>, to optimize performance.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It uses a mix of Pipeline Parallelism, Expert Parallelism, and Data Parallelism</a:t>
            </a:r>
            <a:r>
              <a:rPr lang="en-US" sz="1100">
                <a:latin typeface="Arial"/>
                <a:ea typeface="Arial"/>
                <a:cs typeface="Arial"/>
                <a:sym typeface="Arial"/>
              </a:rPr>
              <a:t> for efficient training and inference.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FP8 mixed precision training</a:t>
            </a:r>
            <a:r>
              <a:rPr lang="en-US" sz="1100">
                <a:latin typeface="Arial"/>
                <a:ea typeface="Arial"/>
                <a:cs typeface="Arial"/>
                <a:sym typeface="Arial"/>
              </a:rPr>
              <a:t> keeps compute requirements low while maintaining </a:t>
            </a:r>
            <a:r>
              <a:rPr b="1" lang="en-US" sz="1100">
                <a:latin typeface="Arial"/>
                <a:ea typeface="Arial"/>
                <a:cs typeface="Arial"/>
                <a:sym typeface="Arial"/>
              </a:rPr>
              <a:t>high accuracy</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Cross-node communication is optimized</a:t>
            </a:r>
            <a:r>
              <a:rPr lang="en-US" sz="1100">
                <a:latin typeface="Arial"/>
                <a:ea typeface="Arial"/>
                <a:cs typeface="Arial"/>
                <a:sym typeface="Arial"/>
              </a:rPr>
              <a:t> with </a:t>
            </a:r>
            <a:r>
              <a:rPr b="1" lang="en-US" sz="1100">
                <a:latin typeface="Arial"/>
                <a:ea typeface="Arial"/>
                <a:cs typeface="Arial"/>
                <a:sym typeface="Arial"/>
              </a:rPr>
              <a:t>custom all-to-all kernels</a:t>
            </a:r>
            <a:r>
              <a:rPr lang="en-US" sz="1100">
                <a:latin typeface="Arial"/>
                <a:ea typeface="Arial"/>
                <a:cs typeface="Arial"/>
                <a:sym typeface="Arial"/>
              </a:rPr>
              <a:t>, reducing </a:t>
            </a:r>
            <a:r>
              <a:rPr b="1" lang="en-US" sz="1100">
                <a:latin typeface="Arial"/>
                <a:ea typeface="Arial"/>
                <a:cs typeface="Arial"/>
                <a:sym typeface="Arial"/>
              </a:rPr>
              <a:t>network bottlenecks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b="1" lang="en-US" sz="1100">
                <a:latin typeface="Arial"/>
                <a:ea typeface="Arial"/>
                <a:cs typeface="Arial"/>
                <a:sym typeface="Arial"/>
              </a:rPr>
              <a:t>Ultimately, DeepSeek is designed to make massive-scale AI models more accessible and cost-effective</a:t>
            </a:r>
            <a:r>
              <a:rPr lang="en-US" sz="1100">
                <a:latin typeface="Arial"/>
                <a:ea typeface="Arial"/>
                <a:cs typeface="Arial"/>
                <a:sym typeface="Arial"/>
              </a:rPr>
              <a:t>, bridging the gap between </a:t>
            </a:r>
            <a:r>
              <a:rPr b="1" lang="en-US" sz="1100">
                <a:latin typeface="Arial"/>
                <a:ea typeface="Arial"/>
                <a:cs typeface="Arial"/>
                <a:sym typeface="Arial"/>
              </a:rPr>
              <a:t>open-source and proprietary AI</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616" name="Google Shape;61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2ff5f49ad9_0_5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g32ff5f49ad9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34a80eae9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Nishi </a:t>
            </a:r>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DeepSeek uses a Mixture-of-Experts (MoE) architecture, meaning it has 671B total parameters, but only 37B are active per token, improving efficiency. It relies on a complex parallelism strategy with 16-way Pipeline Parallelism (PP), 64-way Expert Parallelism (EP), and ZeRO-1 Data Parallelism, all aimed at managing memory and computational efficiency. It also leverages FP8 mixed precision and Exponential Moving Average (EMA) for memory savings.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Llama-3, in contrast, uses a dense Transformer model, where all parameters are active per token. It employs a 4D parallelism strategy—combining Tensor, Pipeline, Context, and Data Parallelism—to efficiently scale training across 16K H100 GPUs. Instead of FP8, it uses BF16 mixed precision and progressively increases batch sizes up to 16M tokens for improved training stability and efficiency.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646" name="Google Shape;646;g334a80eae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3" name="Google Shape;66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0bcbaa799_1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Nishi:</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US" sz="1600"/>
              <a:t>We are going to look at the technical report for both LLAMA-3 and Deepseek-v3</a:t>
            </a:r>
            <a:endParaRPr sz="1600"/>
          </a:p>
          <a:p>
            <a:pPr indent="-342900" lvl="0" marL="457200" rtl="0" algn="l">
              <a:spcBef>
                <a:spcPts val="0"/>
              </a:spcBef>
              <a:spcAft>
                <a:spcPts val="0"/>
              </a:spcAft>
              <a:buSzPts val="1800"/>
              <a:buChar char="●"/>
            </a:pPr>
            <a:r>
              <a:rPr lang="en-US" sz="1600"/>
              <a:t>Overview</a:t>
            </a:r>
            <a:endParaRPr sz="1600"/>
          </a:p>
          <a:p>
            <a:pPr indent="-342900" lvl="0" marL="457200" rtl="0" algn="l">
              <a:spcBef>
                <a:spcPts val="0"/>
              </a:spcBef>
              <a:spcAft>
                <a:spcPts val="0"/>
              </a:spcAft>
              <a:buSzPts val="1800"/>
              <a:buChar char="●"/>
            </a:pPr>
            <a:r>
              <a:rPr lang="en-US" sz="1600"/>
              <a:t>Pre-Training and Post-Training</a:t>
            </a:r>
            <a:endParaRPr sz="1600"/>
          </a:p>
          <a:p>
            <a:pPr indent="-342900" lvl="0" marL="457200" rtl="0" algn="l">
              <a:spcBef>
                <a:spcPts val="0"/>
              </a:spcBef>
              <a:spcAft>
                <a:spcPts val="0"/>
              </a:spcAft>
              <a:buSzPts val="1800"/>
              <a:buChar char="●"/>
            </a:pPr>
            <a:r>
              <a:rPr lang="en-US" sz="1600"/>
              <a:t>Model Architecture</a:t>
            </a:r>
            <a:endParaRPr sz="1600"/>
          </a:p>
          <a:p>
            <a:pPr indent="-342900" lvl="0" marL="457200" rtl="0" algn="l">
              <a:spcBef>
                <a:spcPts val="0"/>
              </a:spcBef>
              <a:spcAft>
                <a:spcPts val="0"/>
              </a:spcAft>
              <a:buSzPts val="1800"/>
              <a:buChar char="●"/>
            </a:pPr>
            <a:r>
              <a:rPr lang="en-US" sz="1600"/>
              <a:t>Infrastructure and scaling</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9" name="Google Shape;119;g330bcbaa799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2ff5f49ad9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32ff5f49ad9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0b2db8419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Nishi:</a:t>
            </a:r>
            <a:endParaRPr b="1"/>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diagram shows the Llama 3 architecture and training process.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Language model pre-training is the first stage, where the model learns from vast amounts of text by predicting the next token. This involves token embeddings, self-attention layers, and feedforward networks, which are repeated across multiple layers.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Language model post-training refines the pre-trained model using supervised fine-tuning and direct preference optimization (DPO), making it better at following instructions and aligning with human feedback.</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Additionally, Llama 3 includes three extra stages: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Multimodal encoder pre-training, adding capabilities like image and speech understanding</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Vision adapter training, integrating visual processing</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Speech adapter training, enabling the model to understand and generate spoken language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a:p>
            <a:pPr indent="0" lvl="0" marL="0" rtl="0" algn="l">
              <a:lnSpc>
                <a:spcPct val="100000"/>
              </a:lnSpc>
              <a:spcBef>
                <a:spcPts val="0"/>
              </a:spcBef>
              <a:spcAft>
                <a:spcPts val="0"/>
              </a:spcAft>
              <a:buClr>
                <a:srgbClr val="000000"/>
              </a:buClr>
              <a:buSzPts val="1400"/>
              <a:buFont typeface="Arial"/>
              <a:buNone/>
            </a:pPr>
            <a:r>
              <a:t/>
            </a:r>
            <a:endParaRPr/>
          </a:p>
        </p:txBody>
      </p:sp>
      <p:sp>
        <p:nvSpPr>
          <p:cNvPr id="150" name="Google Shape;150;g330b2db8419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0b2db8419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Nishi</a:t>
            </a:r>
            <a:endParaRPr b="1"/>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Llama-3 was trained on a diverse dataset that includes web data, code, reasoning data, and multilingual content, ensuring a broad knowledge base up to the end of 2023.</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To maintain quality and safety, the data was extensively cleaned and filtered, removing personally identifiable information, harmful content, and low-quality text.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Scaling laws were used to determine the optimal model size and data mix, leading to a 405B-parameter model trained on 15.6 trillion tokens—nearly 50× more than Llama 2.</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Training was conducted on 16K H100 GPUs, using 4D parallelism to improve efficiency.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Finally, Llama-3 supports longer context lengths, up to 128K tokens, and applied annealing techniques to enhance reasoning and mathematical abilities.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66" name="Google Shape;166;g330b2db8419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30b2db8419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1400"/>
              <a:buNone/>
            </a:pPr>
            <a:r>
              <a:rPr b="1" lang="en-US"/>
              <a:t>Nishi</a:t>
            </a:r>
            <a:endParaRPr b="1"/>
          </a:p>
          <a:p>
            <a:pPr indent="0" lvl="0" marL="0" rtl="0" algn="l">
              <a:lnSpc>
                <a:spcPct val="100000"/>
              </a:lnSpc>
              <a:spcBef>
                <a:spcPts val="1200"/>
              </a:spcBef>
              <a:spcAft>
                <a:spcPts val="0"/>
              </a:spcAft>
              <a:buSzPts val="1400"/>
              <a:buNone/>
            </a:pPr>
            <a:r>
              <a:rPr lang="en-US"/>
              <a:t>Llama 3 405B uses an architecture with </a:t>
            </a:r>
            <a:r>
              <a:rPr b="1" lang="en-US"/>
              <a:t>126 layers</a:t>
            </a:r>
            <a:r>
              <a:rPr lang="en-US"/>
              <a:t>, a </a:t>
            </a:r>
            <a:r>
              <a:rPr b="1" lang="en-US"/>
              <a:t>token representation dimension of 16,384</a:t>
            </a:r>
            <a:r>
              <a:rPr lang="en-US"/>
              <a:t>, and </a:t>
            </a:r>
            <a:r>
              <a:rPr b="1" lang="en-US"/>
              <a:t>128 attention heads</a:t>
            </a:r>
            <a:br>
              <a:rPr lang="en-US"/>
            </a:br>
            <a:r>
              <a:rPr lang="en-US"/>
              <a:t>This leads to a model size that is approximately compute-optimal according to scaling laws on our data for our training budget of 3.8 × 1025 FLOPs. </a:t>
            </a:r>
            <a:r>
              <a:rPr lang="en-US" sz="1100">
                <a:latin typeface="Arial"/>
                <a:ea typeface="Arial"/>
                <a:cs typeface="Arial"/>
                <a:sym typeface="Arial"/>
              </a:rPr>
              <a:t>FLOPs are a measure of computing power. </a:t>
            </a:r>
            <a:endParaRPr/>
          </a:p>
          <a:p>
            <a:pPr indent="0" lvl="0" marL="0" rtl="0" algn="l">
              <a:lnSpc>
                <a:spcPct val="100000"/>
              </a:lnSpc>
              <a:spcBef>
                <a:spcPts val="1200"/>
              </a:spcBef>
              <a:spcAft>
                <a:spcPts val="0"/>
              </a:spcAft>
              <a:buSzPts val="1400"/>
              <a:buNone/>
            </a:pPr>
            <a:r>
              <a:rPr lang="en-US" sz="1100">
                <a:latin typeface="Arial"/>
                <a:ea typeface="Arial"/>
                <a:cs typeface="Arial"/>
                <a:sym typeface="Arial"/>
              </a:rPr>
              <a:t>Llama 3 405B was determined to be compute-optimal using </a:t>
            </a:r>
            <a:r>
              <a:rPr b="1" lang="en-US" sz="1100">
                <a:latin typeface="Arial"/>
                <a:ea typeface="Arial"/>
                <a:cs typeface="Arial"/>
                <a:sym typeface="Arial"/>
              </a:rPr>
              <a:t>scaling laws</a:t>
            </a:r>
            <a:r>
              <a:rPr lang="en-US" sz="1100">
                <a:latin typeface="Arial"/>
                <a:ea typeface="Arial"/>
                <a:cs typeface="Arial"/>
                <a:sym typeface="Arial"/>
              </a:rPr>
              <a:t>, </a:t>
            </a:r>
            <a:r>
              <a:rPr lang="en-US" sz="1100">
                <a:latin typeface="Arial"/>
                <a:ea typeface="Arial"/>
                <a:cs typeface="Arial"/>
                <a:sym typeface="Arial"/>
              </a:rPr>
              <a:t>which</a:t>
            </a:r>
            <a:r>
              <a:rPr lang="en-US" sz="1100">
                <a:latin typeface="Arial"/>
                <a:ea typeface="Arial"/>
                <a:cs typeface="Arial"/>
                <a:sym typeface="Arial"/>
              </a:rPr>
              <a:t> is basically a relationship that describes how a model's performance improves as its size, dataset, and compute budget increase. Llama 3 balances model size and training tokens within a </a:t>
            </a:r>
            <a:r>
              <a:rPr b="1" lang="en-US" sz="1100">
                <a:latin typeface="Arial"/>
                <a:ea typeface="Arial"/>
                <a:cs typeface="Arial"/>
                <a:sym typeface="Arial"/>
              </a:rPr>
              <a:t>3.8 × 10²⁵ FLOPs budget</a:t>
            </a:r>
            <a:r>
              <a:rPr lang="en-US" sz="1100">
                <a:latin typeface="Arial"/>
                <a:ea typeface="Arial"/>
                <a:cs typeface="Arial"/>
                <a:sym typeface="Arial"/>
              </a:rPr>
              <a:t>. Meta trained models of varying sizes and used a </a:t>
            </a:r>
            <a:r>
              <a:rPr b="1" lang="en-US" sz="1100">
                <a:latin typeface="Arial"/>
                <a:ea typeface="Arial"/>
                <a:cs typeface="Arial"/>
                <a:sym typeface="Arial"/>
              </a:rPr>
              <a:t>power-law function</a:t>
            </a:r>
            <a:r>
              <a:rPr lang="en-US" sz="1100">
                <a:latin typeface="Arial"/>
                <a:ea typeface="Arial"/>
                <a:cs typeface="Arial"/>
                <a:sym typeface="Arial"/>
              </a:rPr>
              <a:t> to predict the optimal number of parameters and tokens, finding </a:t>
            </a:r>
            <a:r>
              <a:rPr b="1" lang="en-US" sz="1100">
                <a:latin typeface="Arial"/>
                <a:ea typeface="Arial"/>
                <a:cs typeface="Arial"/>
                <a:sym typeface="Arial"/>
              </a:rPr>
              <a:t>α = 0.53, A = 0.29</a:t>
            </a:r>
            <a:r>
              <a:rPr lang="en-US" sz="1100">
                <a:latin typeface="Arial"/>
                <a:ea typeface="Arial"/>
                <a:cs typeface="Arial"/>
                <a:sym typeface="Arial"/>
              </a:rPr>
              <a:t>. This analysis suggested a </a:t>
            </a:r>
            <a:r>
              <a:rPr b="1" lang="en-US" sz="1100">
                <a:latin typeface="Arial"/>
                <a:ea typeface="Arial"/>
                <a:cs typeface="Arial"/>
                <a:sym typeface="Arial"/>
              </a:rPr>
              <a:t>402B model trained on 16.55T tokens</a:t>
            </a:r>
            <a:r>
              <a:rPr lang="en-US" sz="1100">
                <a:latin typeface="Arial"/>
                <a:ea typeface="Arial"/>
                <a:cs typeface="Arial"/>
                <a:sym typeface="Arial"/>
              </a:rPr>
              <a:t>, leading to their final choice of </a:t>
            </a:r>
            <a:r>
              <a:rPr b="1" lang="en-US" sz="1100">
                <a:latin typeface="Arial"/>
                <a:ea typeface="Arial"/>
                <a:cs typeface="Arial"/>
                <a:sym typeface="Arial"/>
              </a:rPr>
              <a:t>405B parameters</a:t>
            </a:r>
            <a:r>
              <a:rPr lang="en-US" sz="1100">
                <a:latin typeface="Arial"/>
                <a:ea typeface="Arial"/>
                <a:cs typeface="Arial"/>
                <a:sym typeface="Arial"/>
              </a:rPr>
              <a:t> for robustness.</a:t>
            </a:r>
            <a:endParaRPr/>
          </a:p>
        </p:txBody>
      </p:sp>
      <p:sp>
        <p:nvSpPr>
          <p:cNvPr id="181" name="Google Shape;181;g330b2db841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0bcbaa799_1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1400"/>
              <a:buNone/>
            </a:pPr>
            <a:r>
              <a:rPr b="1" lang="en-US"/>
              <a:t>Nishi</a:t>
            </a:r>
            <a:endParaRPr b="1"/>
          </a:p>
          <a:p>
            <a:pPr indent="0" lvl="0" marL="0" rtl="0" algn="l">
              <a:lnSpc>
                <a:spcPct val="100000"/>
              </a:lnSpc>
              <a:spcBef>
                <a:spcPts val="1200"/>
              </a:spcBef>
              <a:spcAft>
                <a:spcPts val="0"/>
              </a:spcAft>
              <a:buSzPts val="1400"/>
              <a:buNone/>
            </a:pPr>
            <a:r>
              <a:rPr lang="en-US"/>
              <a:t>Llama 3 uses a standard, dense Transformer architecture.</a:t>
            </a:r>
            <a:r>
              <a:rPr b="1" lang="en-US"/>
              <a:t> It is not that different from Llama and Llama 2 in terms of model architecture</a:t>
            </a:r>
            <a:r>
              <a:rPr lang="en-US"/>
              <a:t>; </a:t>
            </a:r>
            <a:endParaRPr/>
          </a:p>
          <a:p>
            <a:pPr indent="0" lvl="0" marL="0" rtl="0" algn="l">
              <a:lnSpc>
                <a:spcPct val="100000"/>
              </a:lnSpc>
              <a:spcBef>
                <a:spcPts val="1200"/>
              </a:spcBef>
              <a:spcAft>
                <a:spcPts val="0"/>
              </a:spcAft>
              <a:buSzPts val="1400"/>
              <a:buNone/>
            </a:pPr>
            <a:r>
              <a:rPr lang="en-US"/>
              <a:t>Their performance gains are mostly due to improvements in data quality and diversity as well as by increased training scale.</a:t>
            </a:r>
            <a:endParaRPr/>
          </a:p>
          <a:p>
            <a:pPr indent="0" lvl="0" marL="0" rtl="0" algn="l">
              <a:lnSpc>
                <a:spcPct val="100000"/>
              </a:lnSpc>
              <a:spcBef>
                <a:spcPts val="1200"/>
              </a:spcBef>
              <a:spcAft>
                <a:spcPts val="0"/>
              </a:spcAft>
              <a:buSzPts val="1400"/>
              <a:buNone/>
            </a:pPr>
            <a:r>
              <a:rPr lang="en-US"/>
              <a:t>Some small modifications from llama-2 are listed here. </a:t>
            </a:r>
            <a:endParaRPr/>
          </a:p>
          <a:p>
            <a:pPr indent="-317500" lvl="0" marL="457200" rtl="0" algn="l">
              <a:lnSpc>
                <a:spcPct val="100000"/>
              </a:lnSpc>
              <a:spcBef>
                <a:spcPts val="1200"/>
              </a:spcBef>
              <a:spcAft>
                <a:spcPts val="0"/>
              </a:spcAft>
              <a:buSzPts val="1400"/>
              <a:buChar char="●"/>
            </a:pPr>
            <a:r>
              <a:rPr lang="en-US"/>
              <a:t>They used grouped query attention  (GQA) from the paper in 2023, with 8 key-value heads to improve inference speed and to reduce the size of key-value caches during decoding.</a:t>
            </a:r>
            <a:endParaRPr/>
          </a:p>
          <a:p>
            <a:pPr indent="0" lvl="0" marL="0" rtl="0" algn="l">
              <a:lnSpc>
                <a:spcPct val="100000"/>
              </a:lnSpc>
              <a:spcBef>
                <a:spcPts val="1200"/>
              </a:spcBef>
              <a:spcAft>
                <a:spcPts val="0"/>
              </a:spcAft>
              <a:buNone/>
            </a:pPr>
            <a:r>
              <a:rPr lang="en-US"/>
              <a:t>[EXTRA - Standard Multi-Head Attention layer (MHA) consists of H query, key and values heads. Each head is of dim D. BUT, GQA uses divides query heads into G groups, each of which shares a single key head and value head.]</a:t>
            </a:r>
            <a:endParaRPr/>
          </a:p>
          <a:p>
            <a:pPr indent="-317500" lvl="0" marL="457200" rtl="0" algn="l">
              <a:lnSpc>
                <a:spcPct val="100000"/>
              </a:lnSpc>
              <a:spcBef>
                <a:spcPts val="1200"/>
              </a:spcBef>
              <a:spcAft>
                <a:spcPts val="0"/>
              </a:spcAft>
              <a:buSzPts val="1400"/>
              <a:buChar char="●"/>
            </a:pPr>
            <a:r>
              <a:rPr lang="en-US"/>
              <a:t>They used an attention mask that prevents self-attention between different documents within the same sequence. They found that it didn’t have an impact during in </a:t>
            </a:r>
            <a:r>
              <a:rPr lang="en-US"/>
              <a:t>standard </a:t>
            </a:r>
            <a:r>
              <a:rPr lang="en-US"/>
              <a:t>pre-training, but found it to be important in pre-training on very long sequences.</a:t>
            </a:r>
            <a:endParaRPr/>
          </a:p>
          <a:p>
            <a:pPr indent="-317500" lvl="0" marL="457200" rtl="0" algn="l">
              <a:lnSpc>
                <a:spcPct val="100000"/>
              </a:lnSpc>
              <a:spcBef>
                <a:spcPts val="0"/>
              </a:spcBef>
              <a:spcAft>
                <a:spcPts val="0"/>
              </a:spcAft>
              <a:buSzPts val="1400"/>
              <a:buChar char="●"/>
            </a:pPr>
            <a:r>
              <a:rPr lang="en-US"/>
              <a:t>Compared to the Llama 2 tokenizer, their new tokenizer improved compression rates on a sample of English data from 3.17 to 3.94 characters per token. This enables the model to “read” more text for the same amount of training compute. They also found that adding 28K tokens from select non-English languages improved both compression ratios and downstream performance, with no impact on English tokenization.</a:t>
            </a:r>
            <a:endParaRPr/>
          </a:p>
        </p:txBody>
      </p:sp>
      <p:sp>
        <p:nvSpPr>
          <p:cNvPr id="196" name="Google Shape;196;g330bcbaa799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1"/>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5"/>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0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8"/>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5" name="Google Shape;55;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3"/>
          <p:cNvSpPr/>
          <p:nvPr>
            <p:ph idx="2" type="pic"/>
          </p:nvPr>
        </p:nvSpPr>
        <p:spPr>
          <a:xfrm>
            <a:off x="5183188" y="987425"/>
            <a:ext cx="6172200" cy="4873625"/>
          </a:xfrm>
          <a:prstGeom prst="rect">
            <a:avLst/>
          </a:prstGeom>
          <a:noFill/>
          <a:ln>
            <a:noFill/>
          </a:ln>
        </p:spPr>
      </p:sp>
      <p:sp>
        <p:nvSpPr>
          <p:cNvPr id="62" name="Google Shape;62;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3"/>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2" type="sldNum"/>
          </p:nvPr>
        </p:nvSpPr>
        <p:spPr>
          <a:xfrm>
            <a:off x="9372600" y="64325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4"/>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000" u="none" cap="none" strike="noStrike">
                <a:solidFill>
                  <a:srgbClr val="13294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0.jpg"/><Relationship Id="rId4" Type="http://schemas.openxmlformats.org/officeDocument/2006/relationships/image" Target="../media/image7.png"/><Relationship Id="rId5"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94B"/>
        </a:solidFill>
      </p:bgPr>
    </p:bg>
    <p:spTree>
      <p:nvGrpSpPr>
        <p:cNvPr id="81" name="Shape 81"/>
        <p:cNvGrpSpPr/>
        <p:nvPr/>
      </p:nvGrpSpPr>
      <p:grpSpPr>
        <a:xfrm>
          <a:off x="0" y="0"/>
          <a:ext cx="0" cy="0"/>
          <a:chOff x="0" y="0"/>
          <a:chExt cx="0" cy="0"/>
        </a:xfrm>
      </p:grpSpPr>
      <p:sp>
        <p:nvSpPr>
          <p:cNvPr id="82" name="Google Shape;82;p26"/>
          <p:cNvSpPr txBox="1"/>
          <p:nvPr/>
        </p:nvSpPr>
        <p:spPr>
          <a:xfrm>
            <a:off x="1134035" y="2553964"/>
            <a:ext cx="9924000" cy="3001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600"/>
              </a:spcBef>
              <a:spcAft>
                <a:spcPts val="0"/>
              </a:spcAft>
              <a:buClr>
                <a:srgbClr val="000000"/>
              </a:buClr>
              <a:buSzPts val="4500"/>
              <a:buFont typeface="Arial"/>
              <a:buNone/>
            </a:pPr>
            <a:r>
              <a:rPr b="1" lang="en-US" sz="4500">
                <a:solidFill>
                  <a:schemeClr val="lt1"/>
                </a:solidFill>
              </a:rPr>
              <a:t>Training Infrastructure for Foundation Models</a:t>
            </a:r>
            <a:endParaRPr b="0" i="0" sz="45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2500"/>
              <a:buFont typeface="Arial"/>
              <a:buNone/>
            </a:pPr>
            <a:r>
              <a:rPr b="0" i="0" lang="en-US" sz="2500" u="none" cap="none" strike="noStrike">
                <a:solidFill>
                  <a:schemeClr val="lt1"/>
                </a:solidFill>
                <a:latin typeface="Arial"/>
                <a:ea typeface="Arial"/>
                <a:cs typeface="Arial"/>
                <a:sym typeface="Arial"/>
              </a:rPr>
              <a:t>CS598 FLA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rPr lang="en-US" sz="1800">
                <a:solidFill>
                  <a:schemeClr val="lt1"/>
                </a:solidFill>
              </a:rPr>
              <a:t>Nishi Uppuluri, Akhil Sundaram, Adit Agarwal, Rohith Kattamuri</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 name="Google Shape;83;p26"/>
          <p:cNvSpPr txBox="1"/>
          <p:nvPr/>
        </p:nvSpPr>
        <p:spPr>
          <a:xfrm>
            <a:off x="3922059" y="5413888"/>
            <a:ext cx="4347882"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February </a:t>
            </a:r>
            <a:r>
              <a:rPr lang="en-US" sz="1800">
                <a:solidFill>
                  <a:schemeClr val="lt1"/>
                </a:solidFill>
              </a:rPr>
              <a:t>14</a:t>
            </a:r>
            <a:r>
              <a:rPr b="0" i="0" lang="en-US" sz="1800" u="none" cap="none" strike="noStrike">
                <a:solidFill>
                  <a:schemeClr val="lt1"/>
                </a:solidFill>
                <a:latin typeface="Arial"/>
                <a:ea typeface="Arial"/>
                <a:cs typeface="Arial"/>
                <a:sym typeface="Arial"/>
              </a:rPr>
              <a:t>th, 2025</a:t>
            </a:r>
            <a:endParaRPr b="0" i="0" sz="1800" u="none" cap="none" strike="noStrike">
              <a:solidFill>
                <a:schemeClr val="lt1"/>
              </a:solidFill>
              <a:latin typeface="Arial"/>
              <a:ea typeface="Arial"/>
              <a:cs typeface="Arial"/>
              <a:sym typeface="Arial"/>
            </a:endParaRPr>
          </a:p>
        </p:txBody>
      </p:sp>
      <p:pic>
        <p:nvPicPr>
          <p:cNvPr id="84" name="Google Shape;84;p26"/>
          <p:cNvPicPr preferRelativeResize="0"/>
          <p:nvPr/>
        </p:nvPicPr>
        <p:blipFill rotWithShape="1">
          <a:blip r:embed="rId3">
            <a:alphaModFix/>
          </a:blip>
          <a:srcRect b="0" l="0" r="0" t="0"/>
          <a:stretch/>
        </p:blipFill>
        <p:spPr>
          <a:xfrm>
            <a:off x="4641007" y="1004743"/>
            <a:ext cx="2909982" cy="754664"/>
          </a:xfrm>
          <a:prstGeom prst="rect">
            <a:avLst/>
          </a:prstGeom>
          <a:noFill/>
          <a:ln>
            <a:noFill/>
          </a:ln>
        </p:spPr>
      </p:pic>
      <p:sp>
        <p:nvSpPr>
          <p:cNvPr id="85" name="Google Shape;85;p26"/>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30b2db8419_0_7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15" name="Google Shape;215;g330b2db8419_0_7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Model Optimization</a:t>
            </a:r>
            <a:endParaRPr b="0" i="0" sz="2400" u="none" cap="none" strike="noStrike">
              <a:solidFill>
                <a:schemeClr val="lt1"/>
              </a:solidFill>
              <a:latin typeface="Arial"/>
              <a:ea typeface="Arial"/>
              <a:cs typeface="Arial"/>
              <a:sym typeface="Arial"/>
            </a:endParaRPr>
          </a:p>
        </p:txBody>
      </p:sp>
      <p:pic>
        <p:nvPicPr>
          <p:cNvPr id="216" name="Google Shape;216;g330b2db8419_0_7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17" name="Google Shape;217;g330b2db8419_0_7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218" name="Google Shape;218;g330b2db8419_0_7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219" name="Google Shape;219;g330b2db8419_0_78"/>
          <p:cNvGrpSpPr/>
          <p:nvPr/>
        </p:nvGrpSpPr>
        <p:grpSpPr>
          <a:xfrm>
            <a:off x="2622925" y="6601537"/>
            <a:ext cx="6677215" cy="70500"/>
            <a:chOff x="2589675" y="6601537"/>
            <a:chExt cx="6677215" cy="70500"/>
          </a:xfrm>
        </p:grpSpPr>
        <p:cxnSp>
          <p:nvCxnSpPr>
            <p:cNvPr id="220" name="Google Shape;220;g330b2db8419_0_7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21" name="Google Shape;221;g330b2db8419_0_7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222" name="Google Shape;222;g330b2db8419_0_78"/>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23" name="Google Shape;223;g330b2db8419_0_78"/>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224" name="Google Shape;224;g330b2db8419_0_78"/>
          <p:cNvSpPr txBox="1"/>
          <p:nvPr/>
        </p:nvSpPr>
        <p:spPr>
          <a:xfrm>
            <a:off x="309200" y="1226075"/>
            <a:ext cx="11499900" cy="4608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200"/>
              </a:spcBef>
              <a:spcAft>
                <a:spcPts val="0"/>
              </a:spcAft>
              <a:buClr>
                <a:schemeClr val="dk1"/>
              </a:buClr>
              <a:buSzPts val="1900"/>
              <a:buChar char="●"/>
            </a:pPr>
            <a:r>
              <a:rPr b="1" lang="en-US" sz="2200">
                <a:solidFill>
                  <a:srgbClr val="E84B36"/>
                </a:solidFill>
              </a:rPr>
              <a:t>Key training optimizations</a:t>
            </a:r>
            <a:r>
              <a:rPr b="1" lang="en-US" sz="1900">
                <a:solidFill>
                  <a:schemeClr val="dk1"/>
                </a:solidFill>
              </a:rPr>
              <a:t>:</a:t>
            </a:r>
            <a:endParaRPr b="1"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US" sz="1900">
                <a:solidFill>
                  <a:schemeClr val="dk1"/>
                </a:solidFill>
              </a:rPr>
              <a:t>Cosine learning rate schedule with linear warmup</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US" sz="1900">
                <a:solidFill>
                  <a:schemeClr val="dk1"/>
                </a:solidFill>
              </a:rPr>
              <a:t>Weight decay at 0.1× learning rate</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US" sz="1900">
                <a:solidFill>
                  <a:schemeClr val="dk1"/>
                </a:solidFill>
              </a:rPr>
              <a:t>Batch sizes increased progressively (from 4M to 16M tokens)</a:t>
            </a:r>
            <a:br>
              <a:rPr lang="en-US" sz="1900">
                <a:solidFill>
                  <a:schemeClr val="dk1"/>
                </a:solidFill>
              </a:rPr>
            </a:b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2200">
                <a:solidFill>
                  <a:srgbClr val="E84B36"/>
                </a:solidFill>
              </a:rPr>
              <a:t>Long-context pre-training (128k tokens)</a:t>
            </a:r>
            <a:r>
              <a:rPr b="1" lang="en-US" sz="1900">
                <a:solidFill>
                  <a:schemeClr val="dk1"/>
                </a:solidFill>
              </a:rPr>
              <a:t>:</a:t>
            </a:r>
            <a:endParaRPr b="1"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US" sz="1900">
                <a:solidFill>
                  <a:schemeClr val="dk1"/>
                </a:solidFill>
              </a:rPr>
              <a:t>Incrementally extended context length in six phases</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US" sz="1900">
                <a:solidFill>
                  <a:schemeClr val="dk1"/>
                </a:solidFill>
              </a:rPr>
              <a:t>Used 800B training tokens for long-context adaptation</a:t>
            </a:r>
            <a:br>
              <a:rPr lang="en-US" sz="1900">
                <a:solidFill>
                  <a:schemeClr val="dk1"/>
                </a:solidFill>
              </a:rPr>
            </a:b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2200">
                <a:solidFill>
                  <a:srgbClr val="E84B36"/>
                </a:solidFill>
              </a:rPr>
              <a:t>Final Annealing Stage</a:t>
            </a:r>
            <a:r>
              <a:rPr b="1" lang="en-US" sz="1900">
                <a:solidFill>
                  <a:schemeClr val="dk1"/>
                </a:solidFill>
              </a:rPr>
              <a:t>:</a:t>
            </a:r>
            <a:endParaRPr b="1"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US" sz="1900">
                <a:solidFill>
                  <a:schemeClr val="dk1"/>
                </a:solidFill>
              </a:rPr>
              <a:t>Learning rate linearly decayed to 0 over 40M tokens</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US" sz="1900">
                <a:solidFill>
                  <a:schemeClr val="dk1"/>
                </a:solidFill>
              </a:rPr>
              <a:t>High-quality data upsampled for final refinements</a:t>
            </a:r>
            <a:endParaRPr sz="19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30b2db8419_0_9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30" name="Google Shape;230;g330b2db8419_0_9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Model Scaling Law Experiments</a:t>
            </a:r>
            <a:endParaRPr b="0" i="0" sz="2400" u="none" cap="none" strike="noStrike">
              <a:solidFill>
                <a:schemeClr val="lt1"/>
              </a:solidFill>
              <a:latin typeface="Arial"/>
              <a:ea typeface="Arial"/>
              <a:cs typeface="Arial"/>
              <a:sym typeface="Arial"/>
            </a:endParaRPr>
          </a:p>
        </p:txBody>
      </p:sp>
      <p:pic>
        <p:nvPicPr>
          <p:cNvPr id="231" name="Google Shape;231;g330b2db8419_0_9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32" name="Google Shape;232;g330b2db8419_0_9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233" name="Google Shape;233;g330b2db8419_0_9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234" name="Google Shape;234;g330b2db8419_0_94"/>
          <p:cNvGrpSpPr/>
          <p:nvPr/>
        </p:nvGrpSpPr>
        <p:grpSpPr>
          <a:xfrm>
            <a:off x="2622925" y="6601537"/>
            <a:ext cx="6677215" cy="70500"/>
            <a:chOff x="2589675" y="6601537"/>
            <a:chExt cx="6677215" cy="70500"/>
          </a:xfrm>
        </p:grpSpPr>
        <p:cxnSp>
          <p:nvCxnSpPr>
            <p:cNvPr id="235" name="Google Shape;235;g330b2db8419_0_94"/>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36" name="Google Shape;236;g330b2db8419_0_94"/>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237" name="Google Shape;237;g330b2db8419_0_94"/>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38" name="Google Shape;238;g330b2db8419_0_94"/>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239" name="Google Shape;239;g330b2db8419_0_94"/>
          <p:cNvSpPr txBox="1"/>
          <p:nvPr/>
        </p:nvSpPr>
        <p:spPr>
          <a:xfrm>
            <a:off x="309200" y="1226075"/>
            <a:ext cx="11499900" cy="39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1"/>
              </a:solidFill>
            </a:endParaRPr>
          </a:p>
          <a:p>
            <a:pPr indent="0" lvl="0" marL="9144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240" name="Google Shape;240;g330b2db8419_0_94"/>
          <p:cNvSpPr txBox="1"/>
          <p:nvPr/>
        </p:nvSpPr>
        <p:spPr>
          <a:xfrm>
            <a:off x="376800" y="1487250"/>
            <a:ext cx="5467500" cy="4418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IsoFLOPs curves help determine the optimal trade-off between model size and training tokens for a given compute budget</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The minimum of each parabola in the IsoFLOPs curve corresponds to the compute-optimal model for that budget</a:t>
            </a:r>
            <a:endParaRPr sz="1600">
              <a:solidFill>
                <a:schemeClr val="dk1"/>
              </a:solidFill>
            </a:endParaRPr>
          </a:p>
          <a:p>
            <a:pPr indent="0" lvl="0" marL="457200" rtl="0" algn="l">
              <a:spcBef>
                <a:spcPts val="1200"/>
              </a:spcBef>
              <a:spcAft>
                <a:spcPts val="0"/>
              </a:spcAft>
              <a:buNone/>
            </a:pPr>
            <a:r>
              <a:t/>
            </a:r>
            <a:endParaRPr sz="1600">
              <a:solidFill>
                <a:schemeClr val="dk1"/>
              </a:solidFill>
            </a:endParaRPr>
          </a:p>
        </p:txBody>
      </p:sp>
      <p:pic>
        <p:nvPicPr>
          <p:cNvPr id="241" name="Google Shape;241;g330b2db8419_0_94"/>
          <p:cNvPicPr preferRelativeResize="0"/>
          <p:nvPr/>
        </p:nvPicPr>
        <p:blipFill>
          <a:blip r:embed="rId4">
            <a:alphaModFix/>
          </a:blip>
          <a:stretch>
            <a:fillRect/>
          </a:stretch>
        </p:blipFill>
        <p:spPr>
          <a:xfrm>
            <a:off x="6565775" y="1226075"/>
            <a:ext cx="4910800" cy="3948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34921874a3_0_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47" name="Google Shape;247;g334921874a3_0_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Training Tokens vs. FLOPS</a:t>
            </a:r>
            <a:endParaRPr b="0" i="0" sz="2400" u="none" cap="none" strike="noStrike">
              <a:solidFill>
                <a:schemeClr val="lt1"/>
              </a:solidFill>
              <a:latin typeface="Arial"/>
              <a:ea typeface="Arial"/>
              <a:cs typeface="Arial"/>
              <a:sym typeface="Arial"/>
            </a:endParaRPr>
          </a:p>
        </p:txBody>
      </p:sp>
      <p:pic>
        <p:nvPicPr>
          <p:cNvPr id="248" name="Google Shape;248;g334921874a3_0_1"/>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49" name="Google Shape;249;g334921874a3_0_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250" name="Google Shape;250;g334921874a3_0_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251" name="Google Shape;251;g334921874a3_0_1"/>
          <p:cNvGrpSpPr/>
          <p:nvPr/>
        </p:nvGrpSpPr>
        <p:grpSpPr>
          <a:xfrm>
            <a:off x="2622925" y="6601537"/>
            <a:ext cx="6677215" cy="70500"/>
            <a:chOff x="2589675" y="6601537"/>
            <a:chExt cx="6677215" cy="70500"/>
          </a:xfrm>
        </p:grpSpPr>
        <p:cxnSp>
          <p:nvCxnSpPr>
            <p:cNvPr id="252" name="Google Shape;252;g334921874a3_0_1"/>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53" name="Google Shape;253;g334921874a3_0_1"/>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254" name="Google Shape;254;g334921874a3_0_1"/>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55" name="Google Shape;255;g334921874a3_0_1"/>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256" name="Google Shape;256;g334921874a3_0_1"/>
          <p:cNvSpPr txBox="1"/>
          <p:nvPr/>
        </p:nvSpPr>
        <p:spPr>
          <a:xfrm>
            <a:off x="309200" y="1226075"/>
            <a:ext cx="11499900" cy="39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1"/>
              </a:solidFill>
            </a:endParaRPr>
          </a:p>
          <a:p>
            <a:pPr indent="0" lvl="0" marL="9144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257" name="Google Shape;257;g334921874a3_0_1"/>
          <p:cNvSpPr txBox="1"/>
          <p:nvPr/>
        </p:nvSpPr>
        <p:spPr>
          <a:xfrm>
            <a:off x="532700" y="1619738"/>
            <a:ext cx="5899500" cy="1884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Clr>
                <a:schemeClr val="dk1"/>
              </a:buClr>
              <a:buSzPts val="2200"/>
              <a:buChar char="●"/>
            </a:pPr>
            <a:r>
              <a:rPr lang="en-US" sz="2200">
                <a:solidFill>
                  <a:schemeClr val="dk1"/>
                </a:solidFill>
              </a:rPr>
              <a:t>Extrapolation of the resulting scaling law to 3.8 × 10^25 FLOPs suggests training a </a:t>
            </a:r>
            <a:r>
              <a:rPr b="1" lang="en-US" sz="2200">
                <a:solidFill>
                  <a:schemeClr val="dk1"/>
                </a:solidFill>
              </a:rPr>
              <a:t>402B</a:t>
            </a:r>
            <a:r>
              <a:rPr lang="en-US" sz="2200">
                <a:solidFill>
                  <a:schemeClr val="dk1"/>
                </a:solidFill>
              </a:rPr>
              <a:t> parameter model on </a:t>
            </a:r>
            <a:r>
              <a:rPr b="1" lang="en-US" sz="2200">
                <a:solidFill>
                  <a:schemeClr val="dk1"/>
                </a:solidFill>
              </a:rPr>
              <a:t>16.55T tokens</a:t>
            </a:r>
            <a:r>
              <a:rPr lang="en-US" sz="2200">
                <a:solidFill>
                  <a:schemeClr val="dk1"/>
                </a:solidFill>
              </a:rPr>
              <a:t>.</a:t>
            </a:r>
            <a:endParaRPr sz="2200">
              <a:solidFill>
                <a:schemeClr val="dk1"/>
              </a:solidFill>
            </a:endParaRPr>
          </a:p>
          <a:p>
            <a:pPr indent="0" lvl="0" marL="457200" rtl="0" algn="l">
              <a:spcBef>
                <a:spcPts val="1200"/>
              </a:spcBef>
              <a:spcAft>
                <a:spcPts val="0"/>
              </a:spcAft>
              <a:buNone/>
            </a:pPr>
            <a:r>
              <a:t/>
            </a:r>
            <a:endParaRPr sz="2400">
              <a:solidFill>
                <a:schemeClr val="dk1"/>
              </a:solidFill>
            </a:endParaRPr>
          </a:p>
        </p:txBody>
      </p:sp>
      <p:pic>
        <p:nvPicPr>
          <p:cNvPr id="258" name="Google Shape;258;g334921874a3_0_1"/>
          <p:cNvPicPr preferRelativeResize="0"/>
          <p:nvPr/>
        </p:nvPicPr>
        <p:blipFill>
          <a:blip r:embed="rId4">
            <a:alphaModFix/>
          </a:blip>
          <a:stretch>
            <a:fillRect/>
          </a:stretch>
        </p:blipFill>
        <p:spPr>
          <a:xfrm>
            <a:off x="6318975" y="1049750"/>
            <a:ext cx="5629243" cy="5021700"/>
          </a:xfrm>
          <a:prstGeom prst="rect">
            <a:avLst/>
          </a:prstGeom>
          <a:noFill/>
          <a:ln>
            <a:noFill/>
          </a:ln>
        </p:spPr>
      </p:pic>
      <p:pic>
        <p:nvPicPr>
          <p:cNvPr id="259" name="Google Shape;259;g334921874a3_0_1"/>
          <p:cNvPicPr preferRelativeResize="0"/>
          <p:nvPr/>
        </p:nvPicPr>
        <p:blipFill>
          <a:blip r:embed="rId5">
            <a:alphaModFix/>
          </a:blip>
          <a:stretch>
            <a:fillRect/>
          </a:stretch>
        </p:blipFill>
        <p:spPr>
          <a:xfrm>
            <a:off x="1831800" y="4255275"/>
            <a:ext cx="3098995" cy="897075"/>
          </a:xfrm>
          <a:prstGeom prst="rect">
            <a:avLst/>
          </a:prstGeom>
          <a:noFill/>
          <a:ln>
            <a:noFill/>
          </a:ln>
        </p:spPr>
      </p:pic>
      <p:sp>
        <p:nvSpPr>
          <p:cNvPr id="260" name="Google Shape;260;g334921874a3_0_1"/>
          <p:cNvSpPr txBox="1"/>
          <p:nvPr/>
        </p:nvSpPr>
        <p:spPr>
          <a:xfrm>
            <a:off x="863150" y="5183250"/>
            <a:ext cx="52386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power-law relation between compute budget, C, and the optimal number of training tokens, N⋆(C)</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330b2db8419_0_12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66" name="Google Shape;266;g330b2db8419_0_12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Model </a:t>
            </a:r>
            <a:r>
              <a:rPr lang="en-US" sz="2400">
                <a:solidFill>
                  <a:schemeClr val="lt1"/>
                </a:solidFill>
              </a:rPr>
              <a:t>Performance on Downstream Tasks</a:t>
            </a:r>
            <a:endParaRPr b="0" i="0" sz="2400" u="none" cap="none" strike="noStrike">
              <a:solidFill>
                <a:schemeClr val="lt1"/>
              </a:solidFill>
              <a:latin typeface="Arial"/>
              <a:ea typeface="Arial"/>
              <a:cs typeface="Arial"/>
              <a:sym typeface="Arial"/>
            </a:endParaRPr>
          </a:p>
        </p:txBody>
      </p:sp>
      <p:pic>
        <p:nvPicPr>
          <p:cNvPr id="267" name="Google Shape;267;g330b2db8419_0_127"/>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68" name="Google Shape;268;g330b2db8419_0_12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269" name="Google Shape;269;g330b2db8419_0_12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270" name="Google Shape;270;g330b2db8419_0_127"/>
          <p:cNvGrpSpPr/>
          <p:nvPr/>
        </p:nvGrpSpPr>
        <p:grpSpPr>
          <a:xfrm>
            <a:off x="2622925" y="6601537"/>
            <a:ext cx="6677215" cy="70500"/>
            <a:chOff x="2589675" y="6601537"/>
            <a:chExt cx="6677215" cy="70500"/>
          </a:xfrm>
        </p:grpSpPr>
        <p:cxnSp>
          <p:nvCxnSpPr>
            <p:cNvPr id="271" name="Google Shape;271;g330b2db8419_0_127"/>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72" name="Google Shape;272;g330b2db8419_0_127"/>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273" name="Google Shape;273;g330b2db8419_0_127"/>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74" name="Google Shape;274;g330b2db8419_0_127"/>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275" name="Google Shape;275;g330b2db8419_0_127"/>
          <p:cNvSpPr txBox="1"/>
          <p:nvPr/>
        </p:nvSpPr>
        <p:spPr>
          <a:xfrm>
            <a:off x="309200" y="1226075"/>
            <a:ext cx="11499900" cy="39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1"/>
              </a:solidFill>
            </a:endParaRPr>
          </a:p>
          <a:p>
            <a:pPr indent="0" lvl="0" marL="9144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276" name="Google Shape;276;g330b2db8419_0_127"/>
          <p:cNvSpPr txBox="1"/>
          <p:nvPr/>
        </p:nvSpPr>
        <p:spPr>
          <a:xfrm>
            <a:off x="419550" y="1226075"/>
            <a:ext cx="11499900" cy="2487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Uses negative log-likelihood (NLL) to correlate training FLOPs with downstream task accuracy, leveraging Llama 2 models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Llama 3 405B follows the predicted scaling trends, demonstrating improved efficiency and performance compared to Llama 2</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457200" rtl="0" algn="l">
              <a:spcBef>
                <a:spcPts val="1200"/>
              </a:spcBef>
              <a:spcAft>
                <a:spcPts val="0"/>
              </a:spcAft>
              <a:buNone/>
            </a:pPr>
            <a:r>
              <a:t/>
            </a:r>
            <a:endParaRPr sz="1600">
              <a:solidFill>
                <a:schemeClr val="dk1"/>
              </a:solidFill>
            </a:endParaRPr>
          </a:p>
        </p:txBody>
      </p:sp>
      <p:pic>
        <p:nvPicPr>
          <p:cNvPr id="277" name="Google Shape;277;g330b2db8419_0_127"/>
          <p:cNvPicPr preferRelativeResize="0"/>
          <p:nvPr/>
        </p:nvPicPr>
        <p:blipFill>
          <a:blip r:embed="rId4">
            <a:alphaModFix/>
          </a:blip>
          <a:stretch>
            <a:fillRect/>
          </a:stretch>
        </p:blipFill>
        <p:spPr>
          <a:xfrm>
            <a:off x="2574000" y="2419050"/>
            <a:ext cx="7043999" cy="3167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30b2db8419_0_14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83" name="Google Shape;283;g330b2db8419_0_14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Infrastructure: Compute &amp; Storage</a:t>
            </a:r>
            <a:endParaRPr b="0" i="0" sz="2400" u="none" cap="none" strike="noStrike">
              <a:solidFill>
                <a:schemeClr val="lt1"/>
              </a:solidFill>
              <a:latin typeface="Arial"/>
              <a:ea typeface="Arial"/>
              <a:cs typeface="Arial"/>
              <a:sym typeface="Arial"/>
            </a:endParaRPr>
          </a:p>
        </p:txBody>
      </p:sp>
      <p:pic>
        <p:nvPicPr>
          <p:cNvPr id="284" name="Google Shape;284;g330b2db8419_0_14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85" name="Google Shape;285;g330b2db8419_0_14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286" name="Google Shape;286;g330b2db8419_0_14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287" name="Google Shape;287;g330b2db8419_0_149"/>
          <p:cNvGrpSpPr/>
          <p:nvPr/>
        </p:nvGrpSpPr>
        <p:grpSpPr>
          <a:xfrm>
            <a:off x="2622925" y="6601537"/>
            <a:ext cx="6677215" cy="70500"/>
            <a:chOff x="2589675" y="6601537"/>
            <a:chExt cx="6677215" cy="70500"/>
          </a:xfrm>
        </p:grpSpPr>
        <p:cxnSp>
          <p:nvCxnSpPr>
            <p:cNvPr id="288" name="Google Shape;288;g330b2db8419_0_14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89" name="Google Shape;289;g330b2db8419_0_14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290" name="Google Shape;290;g330b2db8419_0_149"/>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91" name="Google Shape;291;g330b2db8419_0_149"/>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292" name="Google Shape;292;g330b2db8419_0_149"/>
          <p:cNvSpPr txBox="1"/>
          <p:nvPr/>
        </p:nvSpPr>
        <p:spPr>
          <a:xfrm>
            <a:off x="309200" y="1226075"/>
            <a:ext cx="11499900" cy="39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1"/>
              </a:solidFill>
            </a:endParaRPr>
          </a:p>
          <a:p>
            <a:pPr indent="0" lvl="0" marL="9144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293" name="Google Shape;293;g330b2db8419_0_149"/>
          <p:cNvSpPr txBox="1"/>
          <p:nvPr/>
        </p:nvSpPr>
        <p:spPr>
          <a:xfrm>
            <a:off x="419550" y="1226075"/>
            <a:ext cx="11499900" cy="504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2400">
                <a:solidFill>
                  <a:srgbClr val="E84B36"/>
                </a:solidFill>
              </a:rPr>
              <a:t>Compute</a:t>
            </a:r>
            <a:endParaRPr b="1"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Llama 3 405B is trained on up to </a:t>
            </a:r>
            <a:r>
              <a:rPr b="1" lang="en-US" sz="2400">
                <a:solidFill>
                  <a:schemeClr val="dk1"/>
                </a:solidFill>
              </a:rPr>
              <a:t>16K H100 GPU</a:t>
            </a:r>
            <a:r>
              <a:rPr lang="en-US" sz="2400">
                <a:solidFill>
                  <a:schemeClr val="dk1"/>
                </a:solidFill>
              </a:rPr>
              <a:t>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Running at 700W TDP with </a:t>
            </a:r>
            <a:r>
              <a:rPr b="1" lang="en-US" sz="2400">
                <a:solidFill>
                  <a:schemeClr val="dk1"/>
                </a:solidFill>
              </a:rPr>
              <a:t>80GB HBM3</a:t>
            </a:r>
            <a:r>
              <a:rPr lang="en-US" sz="2400">
                <a:solidFill>
                  <a:schemeClr val="dk1"/>
                </a:solidFill>
              </a:rPr>
              <a:t>, using Meta’s Grand Teton AI server platform.</a:t>
            </a:r>
            <a:endParaRPr sz="2400">
              <a:solidFill>
                <a:schemeClr val="dk1"/>
              </a:solidFill>
            </a:endParaRPr>
          </a:p>
          <a:p>
            <a:pPr indent="0" lvl="0" marL="0" rtl="0" algn="l">
              <a:lnSpc>
                <a:spcPct val="115000"/>
              </a:lnSpc>
              <a:spcBef>
                <a:spcPts val="1200"/>
              </a:spcBef>
              <a:spcAft>
                <a:spcPts val="0"/>
              </a:spcAft>
              <a:buNone/>
            </a:pPr>
            <a:r>
              <a:rPr b="1" lang="en-US" sz="2400">
                <a:solidFill>
                  <a:srgbClr val="E84B36"/>
                </a:solidFill>
              </a:rPr>
              <a:t>Storage </a:t>
            </a:r>
            <a:endParaRPr b="1"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Uses </a:t>
            </a:r>
            <a:r>
              <a:rPr b="1" lang="en-US" sz="2400">
                <a:solidFill>
                  <a:schemeClr val="dk1"/>
                </a:solidFill>
              </a:rPr>
              <a:t>Tectonic </a:t>
            </a:r>
            <a:r>
              <a:rPr lang="en-US" sz="2400">
                <a:solidFill>
                  <a:schemeClr val="dk1"/>
                </a:solidFill>
              </a:rPr>
              <a:t>- Meta’s general-purpose distributed file system for Llama 3 pre-training.</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Offers 240 PB of storage out of 7,500 servers equipped with SSDs</a:t>
            </a:r>
            <a:endParaRPr sz="2400">
              <a:solidFill>
                <a:schemeClr val="dk1"/>
              </a:solidFill>
            </a:endParaRPr>
          </a:p>
          <a:p>
            <a:pPr indent="0" lvl="0" marL="457200" rtl="0" algn="l">
              <a:spcBef>
                <a:spcPts val="1200"/>
              </a:spcBef>
              <a:spcAft>
                <a:spcPts val="0"/>
              </a:spcAft>
              <a:buNone/>
            </a:pPr>
            <a:r>
              <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30bcbaa799_1_8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99" name="Google Shape;299;g330bcbaa799_1_8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Infrastructure: Network</a:t>
            </a:r>
            <a:endParaRPr b="0" i="0" sz="2400" u="none" cap="none" strike="noStrike">
              <a:solidFill>
                <a:schemeClr val="lt1"/>
              </a:solidFill>
              <a:latin typeface="Arial"/>
              <a:ea typeface="Arial"/>
              <a:cs typeface="Arial"/>
              <a:sym typeface="Arial"/>
            </a:endParaRPr>
          </a:p>
        </p:txBody>
      </p:sp>
      <p:pic>
        <p:nvPicPr>
          <p:cNvPr id="300" name="Google Shape;300;g330bcbaa799_1_8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01" name="Google Shape;301;g330bcbaa799_1_8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302" name="Google Shape;302;g330bcbaa799_1_8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303" name="Google Shape;303;g330bcbaa799_1_84"/>
          <p:cNvGrpSpPr/>
          <p:nvPr/>
        </p:nvGrpSpPr>
        <p:grpSpPr>
          <a:xfrm>
            <a:off x="2622925" y="6601537"/>
            <a:ext cx="6677215" cy="70500"/>
            <a:chOff x="2589675" y="6601537"/>
            <a:chExt cx="6677215" cy="70500"/>
          </a:xfrm>
        </p:grpSpPr>
        <p:cxnSp>
          <p:nvCxnSpPr>
            <p:cNvPr id="304" name="Google Shape;304;g330bcbaa799_1_84"/>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05" name="Google Shape;305;g330bcbaa799_1_84"/>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306" name="Google Shape;306;g330bcbaa799_1_84"/>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07" name="Google Shape;307;g330bcbaa799_1_84"/>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308" name="Google Shape;308;g330bcbaa799_1_84"/>
          <p:cNvSpPr txBox="1"/>
          <p:nvPr/>
        </p:nvSpPr>
        <p:spPr>
          <a:xfrm>
            <a:off x="309200" y="1226075"/>
            <a:ext cx="11499900" cy="39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1"/>
              </a:solidFill>
            </a:endParaRPr>
          </a:p>
          <a:p>
            <a:pPr indent="0" lvl="0" marL="9144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309" name="Google Shape;309;g330bcbaa799_1_84"/>
          <p:cNvSpPr txBox="1"/>
          <p:nvPr/>
        </p:nvSpPr>
        <p:spPr>
          <a:xfrm>
            <a:off x="309200" y="908250"/>
            <a:ext cx="11499900" cy="504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2400">
                <a:solidFill>
                  <a:srgbClr val="E84B36"/>
                </a:solidFill>
              </a:rPr>
              <a:t>T</a:t>
            </a:r>
            <a:r>
              <a:rPr b="1" lang="en-US" sz="2400">
                <a:solidFill>
                  <a:srgbClr val="E84B36"/>
                </a:solidFill>
              </a:rPr>
              <a:t>opology </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US" sz="2000">
                <a:solidFill>
                  <a:schemeClr val="dk1"/>
                </a:solidFill>
              </a:rPr>
              <a:t>24K GPUs connected by a three-layer Clos network.</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Three layers - Bottom (16 GPUS) Middle layer Pod (192 Bottom layer racks), Top (8 Middle layer pods)</a:t>
            </a:r>
            <a:endParaRPr sz="2000">
              <a:solidFill>
                <a:schemeClr val="dk1"/>
              </a:solidFill>
            </a:endParaRPr>
          </a:p>
          <a:p>
            <a:pPr indent="0" lvl="0" marL="0" rtl="0" algn="l">
              <a:lnSpc>
                <a:spcPct val="115000"/>
              </a:lnSpc>
              <a:spcBef>
                <a:spcPts val="1200"/>
              </a:spcBef>
              <a:spcAft>
                <a:spcPts val="0"/>
              </a:spcAft>
              <a:buNone/>
            </a:pPr>
            <a:r>
              <a:rPr b="1" lang="en-US" sz="2400">
                <a:solidFill>
                  <a:srgbClr val="E84B36"/>
                </a:solidFill>
              </a:rPr>
              <a:t>Load Balancing</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US" sz="2000">
                <a:solidFill>
                  <a:schemeClr val="dk1"/>
                </a:solidFill>
              </a:rPr>
              <a:t>Network flows that are hard to load balance across all available network paths using traditional methods.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Enhanced-ECMP (E-ECMP) protocol.</a:t>
            </a:r>
            <a:endParaRPr sz="2000">
              <a:solidFill>
                <a:schemeClr val="dk1"/>
              </a:solidFill>
            </a:endParaRPr>
          </a:p>
          <a:p>
            <a:pPr indent="0" lvl="0" marL="0" rtl="0" algn="l">
              <a:lnSpc>
                <a:spcPct val="115000"/>
              </a:lnSpc>
              <a:spcBef>
                <a:spcPts val="1200"/>
              </a:spcBef>
              <a:spcAft>
                <a:spcPts val="0"/>
              </a:spcAft>
              <a:buNone/>
            </a:pPr>
            <a:r>
              <a:rPr b="1" lang="en-US" sz="2400">
                <a:solidFill>
                  <a:srgbClr val="E84B36"/>
                </a:solidFill>
              </a:rPr>
              <a:t>Compute Congestion Control</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US" sz="2000">
                <a:solidFill>
                  <a:schemeClr val="dk1"/>
                </a:solidFill>
              </a:rPr>
              <a:t>Deep-buffer switches helps limit the impact of persistent congestion and network back pressure caused by slow servers.</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30bcbaa799_0_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15" name="Google Shape;315;g330bcbaa799_0_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Infrastructure: Model Scaling</a:t>
            </a:r>
            <a:endParaRPr b="0" i="0" sz="2400" u="none" cap="none" strike="noStrike">
              <a:solidFill>
                <a:schemeClr val="lt1"/>
              </a:solidFill>
              <a:latin typeface="Arial"/>
              <a:ea typeface="Arial"/>
              <a:cs typeface="Arial"/>
              <a:sym typeface="Arial"/>
            </a:endParaRPr>
          </a:p>
        </p:txBody>
      </p:sp>
      <p:pic>
        <p:nvPicPr>
          <p:cNvPr id="316" name="Google Shape;316;g330bcbaa799_0_7"/>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17" name="Google Shape;317;g330bcbaa799_0_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318" name="Google Shape;318;g330bcbaa799_0_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319" name="Google Shape;319;g330bcbaa799_0_7"/>
          <p:cNvGrpSpPr/>
          <p:nvPr/>
        </p:nvGrpSpPr>
        <p:grpSpPr>
          <a:xfrm>
            <a:off x="2622925" y="6601537"/>
            <a:ext cx="6677215" cy="70500"/>
            <a:chOff x="2589675" y="6601537"/>
            <a:chExt cx="6677215" cy="70500"/>
          </a:xfrm>
        </p:grpSpPr>
        <p:cxnSp>
          <p:nvCxnSpPr>
            <p:cNvPr id="320" name="Google Shape;320;g330bcbaa799_0_7"/>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21" name="Google Shape;321;g330bcbaa799_0_7"/>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322" name="Google Shape;322;g330bcbaa799_0_7"/>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23" name="Google Shape;323;g330bcbaa799_0_7"/>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324" name="Google Shape;324;g330bcbaa799_0_7"/>
          <p:cNvSpPr txBox="1"/>
          <p:nvPr/>
        </p:nvSpPr>
        <p:spPr>
          <a:xfrm>
            <a:off x="309200" y="1226075"/>
            <a:ext cx="11499900" cy="39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1"/>
              </a:solidFill>
            </a:endParaRPr>
          </a:p>
          <a:p>
            <a:pPr indent="0" lvl="0" marL="9144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325" name="Google Shape;325;g330bcbaa799_0_7"/>
          <p:cNvSpPr txBox="1"/>
          <p:nvPr/>
        </p:nvSpPr>
        <p:spPr>
          <a:xfrm>
            <a:off x="346050" y="1956725"/>
            <a:ext cx="11499900" cy="248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2400">
                <a:solidFill>
                  <a:srgbClr val="E84B36"/>
                </a:solidFill>
              </a:rPr>
              <a:t>4D Scaling</a:t>
            </a:r>
            <a:endParaRPr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Tensor Parallelism</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Pipeline Parallelism</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Context Parallelism</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Data Parallelism</a:t>
            </a:r>
            <a:endParaRPr sz="24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457200" rtl="0" algn="l">
              <a:spcBef>
                <a:spcPts val="1200"/>
              </a:spcBef>
              <a:spcAft>
                <a:spcPts val="0"/>
              </a:spcAft>
              <a:buNone/>
            </a:pPr>
            <a:r>
              <a:t/>
            </a:r>
            <a:endParaRPr sz="1600">
              <a:solidFill>
                <a:schemeClr val="dk1"/>
              </a:solidFill>
            </a:endParaRPr>
          </a:p>
        </p:txBody>
      </p:sp>
      <p:pic>
        <p:nvPicPr>
          <p:cNvPr id="326" name="Google Shape;326;g330bcbaa799_0_7"/>
          <p:cNvPicPr preferRelativeResize="0"/>
          <p:nvPr/>
        </p:nvPicPr>
        <p:blipFill>
          <a:blip r:embed="rId4">
            <a:alphaModFix/>
          </a:blip>
          <a:stretch>
            <a:fillRect/>
          </a:stretch>
        </p:blipFill>
        <p:spPr>
          <a:xfrm>
            <a:off x="4069700" y="2103950"/>
            <a:ext cx="7647452" cy="369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330bcbaa799_1_10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32" name="Google Shape;332;g330bcbaa799_1_102"/>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Infrastructure: Model Scaling</a:t>
            </a:r>
            <a:endParaRPr b="0" i="0" sz="2400" u="none" cap="none" strike="noStrike">
              <a:solidFill>
                <a:schemeClr val="lt1"/>
              </a:solidFill>
              <a:latin typeface="Arial"/>
              <a:ea typeface="Arial"/>
              <a:cs typeface="Arial"/>
              <a:sym typeface="Arial"/>
            </a:endParaRPr>
          </a:p>
        </p:txBody>
      </p:sp>
      <p:pic>
        <p:nvPicPr>
          <p:cNvPr id="333" name="Google Shape;333;g330bcbaa799_1_102"/>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34" name="Google Shape;334;g330bcbaa799_1_10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335" name="Google Shape;335;g330bcbaa799_1_10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336" name="Google Shape;336;g330bcbaa799_1_102"/>
          <p:cNvGrpSpPr/>
          <p:nvPr/>
        </p:nvGrpSpPr>
        <p:grpSpPr>
          <a:xfrm>
            <a:off x="2622925" y="6601537"/>
            <a:ext cx="6677215" cy="70500"/>
            <a:chOff x="2589675" y="6601537"/>
            <a:chExt cx="6677215" cy="70500"/>
          </a:xfrm>
        </p:grpSpPr>
        <p:cxnSp>
          <p:nvCxnSpPr>
            <p:cNvPr id="337" name="Google Shape;337;g330bcbaa799_1_102"/>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38" name="Google Shape;338;g330bcbaa799_1_102"/>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339" name="Google Shape;339;g330bcbaa799_1_102"/>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40" name="Google Shape;340;g330bcbaa799_1_102"/>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341" name="Google Shape;341;g330bcbaa799_1_102"/>
          <p:cNvSpPr txBox="1"/>
          <p:nvPr/>
        </p:nvSpPr>
        <p:spPr>
          <a:xfrm>
            <a:off x="309200" y="1226075"/>
            <a:ext cx="11499900" cy="17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1"/>
              </a:solidFill>
            </a:endParaRPr>
          </a:p>
          <a:p>
            <a:pPr indent="0" lvl="0" marL="9144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342" name="Google Shape;342;g330bcbaa799_1_102"/>
          <p:cNvSpPr txBox="1"/>
          <p:nvPr/>
        </p:nvSpPr>
        <p:spPr>
          <a:xfrm>
            <a:off x="309200" y="3914563"/>
            <a:ext cx="11499900" cy="248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2500">
                <a:solidFill>
                  <a:srgbClr val="E84B36"/>
                </a:solidFill>
              </a:rPr>
              <a:t>GPU Utilization</a:t>
            </a:r>
            <a:endParaRPr b="1" sz="25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Achieved an overall BF16 Model FLOPs Utilization of 38-43% </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Slight drop in MFU to 41% on 16K GPUs with DP=128 compared to 43% on 8K GPUs with DP=64 </a:t>
            </a:r>
            <a:endParaRPr sz="19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457200" rtl="0" algn="l">
              <a:spcBef>
                <a:spcPts val="1200"/>
              </a:spcBef>
              <a:spcAft>
                <a:spcPts val="0"/>
              </a:spcAft>
              <a:buNone/>
            </a:pPr>
            <a:r>
              <a:t/>
            </a:r>
            <a:endParaRPr sz="1600">
              <a:solidFill>
                <a:schemeClr val="dk1"/>
              </a:solidFill>
            </a:endParaRPr>
          </a:p>
        </p:txBody>
      </p:sp>
      <p:pic>
        <p:nvPicPr>
          <p:cNvPr id="343" name="Google Shape;343;g330bcbaa799_1_102"/>
          <p:cNvPicPr preferRelativeResize="0"/>
          <p:nvPr/>
        </p:nvPicPr>
        <p:blipFill>
          <a:blip r:embed="rId4">
            <a:alphaModFix/>
          </a:blip>
          <a:stretch>
            <a:fillRect/>
          </a:stretch>
        </p:blipFill>
        <p:spPr>
          <a:xfrm>
            <a:off x="80925" y="971028"/>
            <a:ext cx="12192000" cy="27979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330b2db8419_0_22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49" name="Google Shape;349;g330b2db8419_0_22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Llama-3 Infrastructure: Parallelism Challenges</a:t>
            </a:r>
            <a:endParaRPr b="0" i="0" sz="2400" u="none" cap="none" strike="noStrike">
              <a:solidFill>
                <a:schemeClr val="lt1"/>
              </a:solidFill>
              <a:latin typeface="Arial"/>
              <a:ea typeface="Arial"/>
              <a:cs typeface="Arial"/>
              <a:sym typeface="Arial"/>
            </a:endParaRPr>
          </a:p>
        </p:txBody>
      </p:sp>
      <p:pic>
        <p:nvPicPr>
          <p:cNvPr id="350" name="Google Shape;350;g330b2db8419_0_226"/>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51" name="Google Shape;351;g330b2db8419_0_22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352" name="Google Shape;352;g330b2db8419_0_22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353" name="Google Shape;353;g330b2db8419_0_226"/>
          <p:cNvGrpSpPr/>
          <p:nvPr/>
        </p:nvGrpSpPr>
        <p:grpSpPr>
          <a:xfrm>
            <a:off x="2622925" y="6601537"/>
            <a:ext cx="6677215" cy="70500"/>
            <a:chOff x="2589675" y="6601537"/>
            <a:chExt cx="6677215" cy="70500"/>
          </a:xfrm>
        </p:grpSpPr>
        <p:cxnSp>
          <p:nvCxnSpPr>
            <p:cNvPr id="354" name="Google Shape;354;g330b2db8419_0_226"/>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55" name="Google Shape;355;g330b2db8419_0_226"/>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356" name="Google Shape;356;g330b2db8419_0_226"/>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57" name="Google Shape;357;g330b2db8419_0_226"/>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358" name="Google Shape;358;g330b2db8419_0_226"/>
          <p:cNvSpPr txBox="1"/>
          <p:nvPr/>
        </p:nvSpPr>
        <p:spPr>
          <a:xfrm>
            <a:off x="309200" y="1226075"/>
            <a:ext cx="11499900" cy="39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1"/>
              </a:solidFill>
            </a:endParaRPr>
          </a:p>
          <a:p>
            <a:pPr indent="0" lvl="0" marL="9144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359" name="Google Shape;359;g330b2db8419_0_226"/>
          <p:cNvSpPr txBox="1"/>
          <p:nvPr/>
        </p:nvSpPr>
        <p:spPr>
          <a:xfrm>
            <a:off x="419550" y="1226075"/>
            <a:ext cx="11499900" cy="37101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1200"/>
              </a:spcBef>
              <a:spcAft>
                <a:spcPts val="0"/>
              </a:spcAft>
              <a:buClr>
                <a:schemeClr val="dk2"/>
              </a:buClr>
              <a:buSzPts val="2400"/>
              <a:buChar char="●"/>
            </a:pPr>
            <a:r>
              <a:rPr b="1" lang="en-US" sz="2400">
                <a:solidFill>
                  <a:schemeClr val="dk2"/>
                </a:solidFill>
              </a:rPr>
              <a:t>Batch size constraint.</a:t>
            </a:r>
            <a:endParaRPr b="1" sz="2400">
              <a:solidFill>
                <a:schemeClr val="dk2"/>
              </a:solidFill>
            </a:endParaRPr>
          </a:p>
          <a:p>
            <a:pPr indent="-381000" lvl="1" marL="914400" rtl="0" algn="l">
              <a:lnSpc>
                <a:spcPct val="150000"/>
              </a:lnSpc>
              <a:spcBef>
                <a:spcPts val="0"/>
              </a:spcBef>
              <a:spcAft>
                <a:spcPts val="0"/>
              </a:spcAft>
              <a:buClr>
                <a:schemeClr val="dk1"/>
              </a:buClr>
              <a:buSzPts val="2400"/>
              <a:buChar char="○"/>
            </a:pPr>
            <a:r>
              <a:rPr lang="en-US" sz="2400">
                <a:solidFill>
                  <a:schemeClr val="dk1"/>
                </a:solidFill>
              </a:rPr>
              <a:t> Constraints on supported batch size per GPU</a:t>
            </a:r>
            <a:endParaRPr sz="2400">
              <a:solidFill>
                <a:schemeClr val="dk1"/>
              </a:solidFill>
            </a:endParaRPr>
          </a:p>
          <a:p>
            <a:pPr indent="-381000" lvl="0" marL="457200" rtl="0" algn="l">
              <a:lnSpc>
                <a:spcPct val="150000"/>
              </a:lnSpc>
              <a:spcBef>
                <a:spcPts val="0"/>
              </a:spcBef>
              <a:spcAft>
                <a:spcPts val="0"/>
              </a:spcAft>
              <a:buClr>
                <a:schemeClr val="dk2"/>
              </a:buClr>
              <a:buSzPts val="2400"/>
              <a:buChar char="●"/>
            </a:pPr>
            <a:r>
              <a:rPr b="1" lang="en-US" sz="2400">
                <a:solidFill>
                  <a:schemeClr val="dk2"/>
                </a:solidFill>
              </a:rPr>
              <a:t>Memory Imbalance</a:t>
            </a:r>
            <a:endParaRPr b="1" sz="2400">
              <a:solidFill>
                <a:schemeClr val="dk2"/>
              </a:solidFill>
            </a:endParaRPr>
          </a:p>
          <a:p>
            <a:pPr indent="-381000" lvl="1" marL="914400" rtl="0" algn="l">
              <a:lnSpc>
                <a:spcPct val="150000"/>
              </a:lnSpc>
              <a:spcBef>
                <a:spcPts val="0"/>
              </a:spcBef>
              <a:spcAft>
                <a:spcPts val="0"/>
              </a:spcAft>
              <a:buClr>
                <a:schemeClr val="dk1"/>
              </a:buClr>
              <a:buSzPts val="2400"/>
              <a:buChar char="○"/>
            </a:pPr>
            <a:r>
              <a:rPr lang="en-US" sz="2400">
                <a:solidFill>
                  <a:schemeClr val="dk1"/>
                </a:solidFill>
              </a:rPr>
              <a:t> Imbalanced resource consumption.</a:t>
            </a:r>
            <a:endParaRPr sz="2400">
              <a:solidFill>
                <a:schemeClr val="dk1"/>
              </a:solidFill>
            </a:endParaRPr>
          </a:p>
          <a:p>
            <a:pPr indent="-381000" lvl="0" marL="457200" rtl="0" algn="l">
              <a:lnSpc>
                <a:spcPct val="150000"/>
              </a:lnSpc>
              <a:spcBef>
                <a:spcPts val="0"/>
              </a:spcBef>
              <a:spcAft>
                <a:spcPts val="0"/>
              </a:spcAft>
              <a:buClr>
                <a:schemeClr val="dk2"/>
              </a:buClr>
              <a:buSzPts val="2400"/>
              <a:buChar char="●"/>
            </a:pPr>
            <a:r>
              <a:rPr b="1" lang="en-US" sz="2400">
                <a:solidFill>
                  <a:schemeClr val="dk2"/>
                </a:solidFill>
              </a:rPr>
              <a:t>Computation Imbalance</a:t>
            </a:r>
            <a:r>
              <a:rPr b="1" lang="en-US" sz="2400">
                <a:solidFill>
                  <a:schemeClr val="dk2"/>
                </a:solidFill>
              </a:rPr>
              <a:t>.</a:t>
            </a:r>
            <a:endParaRPr b="1" sz="2400">
              <a:solidFill>
                <a:schemeClr val="dk2"/>
              </a:solidFill>
            </a:endParaRPr>
          </a:p>
          <a:p>
            <a:pPr indent="-381000" lvl="1" marL="914400" rtl="0" algn="l">
              <a:lnSpc>
                <a:spcPct val="150000"/>
              </a:lnSpc>
              <a:spcBef>
                <a:spcPts val="0"/>
              </a:spcBef>
              <a:spcAft>
                <a:spcPts val="0"/>
              </a:spcAft>
              <a:buClr>
                <a:schemeClr val="dk1"/>
              </a:buClr>
              <a:buSzPts val="2400"/>
              <a:buChar char="○"/>
            </a:pPr>
            <a:r>
              <a:rPr lang="en-US" sz="2400">
                <a:solidFill>
                  <a:schemeClr val="dk1"/>
                </a:solidFill>
              </a:rPr>
              <a:t>Execution Stage bottleneck</a:t>
            </a:r>
            <a:endParaRPr sz="24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457200" rtl="0" algn="l">
              <a:spcBef>
                <a:spcPts val="1200"/>
              </a:spcBef>
              <a:spcAft>
                <a:spcPts val="0"/>
              </a:spcAft>
              <a:buNone/>
            </a:pPr>
            <a:r>
              <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30bcbaa799_1_12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65" name="Google Shape;365;g330bcbaa799_1_12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Llama-3 Infrastructure: Parallelism Challenges</a:t>
            </a:r>
            <a:endParaRPr b="0" i="0" sz="2400" u="none" cap="none" strike="noStrike">
              <a:solidFill>
                <a:schemeClr val="lt1"/>
              </a:solidFill>
              <a:latin typeface="Arial"/>
              <a:ea typeface="Arial"/>
              <a:cs typeface="Arial"/>
              <a:sym typeface="Arial"/>
            </a:endParaRPr>
          </a:p>
        </p:txBody>
      </p:sp>
      <p:pic>
        <p:nvPicPr>
          <p:cNvPr id="366" name="Google Shape;366;g330bcbaa799_1_12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67" name="Google Shape;367;g330bcbaa799_1_12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368" name="Google Shape;368;g330bcbaa799_1_12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369" name="Google Shape;369;g330bcbaa799_1_129"/>
          <p:cNvGrpSpPr/>
          <p:nvPr/>
        </p:nvGrpSpPr>
        <p:grpSpPr>
          <a:xfrm>
            <a:off x="2622925" y="6601537"/>
            <a:ext cx="6677215" cy="70500"/>
            <a:chOff x="2589675" y="6601537"/>
            <a:chExt cx="6677215" cy="70500"/>
          </a:xfrm>
        </p:grpSpPr>
        <p:cxnSp>
          <p:nvCxnSpPr>
            <p:cNvPr id="370" name="Google Shape;370;g330bcbaa799_1_12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71" name="Google Shape;371;g330bcbaa799_1_12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372" name="Google Shape;372;g330bcbaa799_1_129"/>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73" name="Google Shape;373;g330bcbaa799_1_129"/>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pic>
        <p:nvPicPr>
          <p:cNvPr id="374" name="Google Shape;374;g330bcbaa799_1_129"/>
          <p:cNvPicPr preferRelativeResize="0"/>
          <p:nvPr/>
        </p:nvPicPr>
        <p:blipFill rotWithShape="1">
          <a:blip r:embed="rId4">
            <a:alphaModFix/>
          </a:blip>
          <a:srcRect b="8430" l="0" r="0" t="-8429"/>
          <a:stretch/>
        </p:blipFill>
        <p:spPr>
          <a:xfrm>
            <a:off x="432088" y="2112113"/>
            <a:ext cx="11327826" cy="24005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9"/>
          <p:cNvSpPr/>
          <p:nvPr/>
        </p:nvSpPr>
        <p:spPr>
          <a:xfrm flipH="1" rot="10800000">
            <a:off x="0" y="0"/>
            <a:ext cx="12192000" cy="86822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1" name="Google Shape;91;p29"/>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Foundation Models</a:t>
            </a:r>
            <a:endParaRPr b="0" i="0" sz="2400" u="none" cap="none" strike="noStrike">
              <a:solidFill>
                <a:schemeClr val="lt1"/>
              </a:solidFill>
              <a:latin typeface="Arial"/>
              <a:ea typeface="Arial"/>
              <a:cs typeface="Arial"/>
              <a:sym typeface="Arial"/>
            </a:endParaRPr>
          </a:p>
        </p:txBody>
      </p:sp>
      <p:pic>
        <p:nvPicPr>
          <p:cNvPr id="92" name="Google Shape;92;p29"/>
          <p:cNvPicPr preferRelativeResize="0"/>
          <p:nvPr/>
        </p:nvPicPr>
        <p:blipFill rotWithShape="1">
          <a:blip r:embed="rId3">
            <a:alphaModFix/>
          </a:blip>
          <a:srcRect b="0" l="0" r="0" t="0"/>
          <a:stretch/>
        </p:blipFill>
        <p:spPr>
          <a:xfrm>
            <a:off x="11557509" y="233819"/>
            <a:ext cx="271308" cy="389810"/>
          </a:xfrm>
          <a:prstGeom prst="rect">
            <a:avLst/>
          </a:prstGeom>
          <a:noFill/>
          <a:ln>
            <a:noFill/>
          </a:ln>
        </p:spPr>
      </p:pic>
      <p:sp>
        <p:nvSpPr>
          <p:cNvPr id="93" name="Google Shape;93;p29"/>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94" name="Google Shape;94;p29"/>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95" name="Google Shape;95;p29"/>
          <p:cNvGrpSpPr/>
          <p:nvPr/>
        </p:nvGrpSpPr>
        <p:grpSpPr>
          <a:xfrm>
            <a:off x="2622884" y="6601537"/>
            <a:ext cx="6677202" cy="70446"/>
            <a:chOff x="2589634" y="6601537"/>
            <a:chExt cx="6677202" cy="70446"/>
          </a:xfrm>
        </p:grpSpPr>
        <p:cxnSp>
          <p:nvCxnSpPr>
            <p:cNvPr id="96" name="Google Shape;96;p29"/>
            <p:cNvCxnSpPr/>
            <p:nvPr/>
          </p:nvCxnSpPr>
          <p:spPr>
            <a:xfrm rot="10800000">
              <a:off x="2589634" y="6639606"/>
              <a:ext cx="6608441" cy="0"/>
            </a:xfrm>
            <a:prstGeom prst="straightConnector1">
              <a:avLst/>
            </a:prstGeom>
            <a:noFill/>
            <a:ln cap="flat" cmpd="sng" w="9525">
              <a:solidFill>
                <a:srgbClr val="13294B"/>
              </a:solidFill>
              <a:prstDash val="solid"/>
              <a:round/>
              <a:headEnd len="sm" w="sm" type="none"/>
              <a:tailEnd len="sm" w="sm" type="none"/>
            </a:ln>
          </p:spPr>
        </p:cxnSp>
        <p:sp>
          <p:nvSpPr>
            <p:cNvPr id="97" name="Google Shape;97;p29"/>
            <p:cNvSpPr/>
            <p:nvPr/>
          </p:nvSpPr>
          <p:spPr>
            <a:xfrm>
              <a:off x="9196390" y="6601537"/>
              <a:ext cx="70446" cy="70446"/>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98" name="Google Shape;98;p29"/>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9" name="Google Shape;99;p29"/>
          <p:cNvSpPr txBox="1"/>
          <p:nvPr/>
        </p:nvSpPr>
        <p:spPr>
          <a:xfrm>
            <a:off x="604025" y="1324200"/>
            <a:ext cx="9896700" cy="46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"Any model that is trained on broad data (generally using self-supervision at scale) that can be adapted (e.g., fine-tuned) to a wide range of downstream tasks"</a:t>
            </a:r>
            <a:endParaRPr sz="2800">
              <a:solidFill>
                <a:schemeClr val="dk1"/>
              </a:solidFill>
            </a:endParaRPr>
          </a:p>
        </p:txBody>
      </p:sp>
      <p:pic>
        <p:nvPicPr>
          <p:cNvPr id="100" name="Google Shape;100;p29"/>
          <p:cNvPicPr preferRelativeResize="0"/>
          <p:nvPr/>
        </p:nvPicPr>
        <p:blipFill>
          <a:blip r:embed="rId4">
            <a:alphaModFix/>
          </a:blip>
          <a:stretch>
            <a:fillRect/>
          </a:stretch>
        </p:blipFill>
        <p:spPr>
          <a:xfrm>
            <a:off x="4580089" y="3070575"/>
            <a:ext cx="3031825" cy="2932100"/>
          </a:xfrm>
          <a:prstGeom prst="rect">
            <a:avLst/>
          </a:prstGeom>
          <a:noFill/>
          <a:ln>
            <a:noFill/>
          </a:ln>
        </p:spPr>
      </p:pic>
      <p:sp>
        <p:nvSpPr>
          <p:cNvPr id="101" name="Google Shape;101;p29"/>
          <p:cNvSpPr txBox="1"/>
          <p:nvPr/>
        </p:nvSpPr>
        <p:spPr>
          <a:xfrm>
            <a:off x="3880800" y="6080988"/>
            <a:ext cx="4430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rPr>
              <a:t>Foundational Models According to Llama-3!</a:t>
            </a:r>
            <a:endParaRPr b="1" sz="16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330bcbaa799_1_15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80" name="Google Shape;380;g330bcbaa799_1_15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Llama-3 Infrastructure: Parallelism Challenges</a:t>
            </a:r>
            <a:endParaRPr b="0" i="0" sz="2400" u="none" cap="none" strike="noStrike">
              <a:solidFill>
                <a:schemeClr val="lt1"/>
              </a:solidFill>
              <a:latin typeface="Arial"/>
              <a:ea typeface="Arial"/>
              <a:cs typeface="Arial"/>
              <a:sym typeface="Arial"/>
            </a:endParaRPr>
          </a:p>
        </p:txBody>
      </p:sp>
      <p:pic>
        <p:nvPicPr>
          <p:cNvPr id="381" name="Google Shape;381;g330bcbaa799_1_153"/>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82" name="Google Shape;382;g330bcbaa799_1_15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383" name="Google Shape;383;g330bcbaa799_1_15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384" name="Google Shape;384;g330bcbaa799_1_153"/>
          <p:cNvGrpSpPr/>
          <p:nvPr/>
        </p:nvGrpSpPr>
        <p:grpSpPr>
          <a:xfrm>
            <a:off x="2622925" y="6601537"/>
            <a:ext cx="6677215" cy="70500"/>
            <a:chOff x="2589675" y="6601537"/>
            <a:chExt cx="6677215" cy="70500"/>
          </a:xfrm>
        </p:grpSpPr>
        <p:cxnSp>
          <p:nvCxnSpPr>
            <p:cNvPr id="385" name="Google Shape;385;g330bcbaa799_1_153"/>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386" name="Google Shape;386;g330bcbaa799_1_153"/>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387" name="Google Shape;387;g330bcbaa799_1_153"/>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88" name="Google Shape;388;g330bcbaa799_1_153"/>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389" name="Google Shape;389;g330bcbaa799_1_153"/>
          <p:cNvSpPr txBox="1"/>
          <p:nvPr/>
        </p:nvSpPr>
        <p:spPr>
          <a:xfrm>
            <a:off x="907050" y="1565785"/>
            <a:ext cx="10377900" cy="42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800">
                <a:solidFill>
                  <a:srgbClr val="E84B36"/>
                </a:solidFill>
              </a:rPr>
              <a:t>Network Aware Parallelism </a:t>
            </a:r>
            <a:endParaRPr b="1" sz="3200">
              <a:solidFill>
                <a:schemeClr val="dk1"/>
              </a:solidFill>
            </a:endParaRPr>
          </a:p>
          <a:p>
            <a:pPr indent="-406400" lvl="0" marL="457200" rtl="0" algn="l">
              <a:lnSpc>
                <a:spcPct val="115000"/>
              </a:lnSpc>
              <a:spcBef>
                <a:spcPts val="0"/>
              </a:spcBef>
              <a:spcAft>
                <a:spcPts val="0"/>
              </a:spcAft>
              <a:buClr>
                <a:schemeClr val="dk1"/>
              </a:buClr>
              <a:buSzPts val="2800"/>
              <a:buChar char="●"/>
            </a:pPr>
            <a:r>
              <a:rPr lang="en-US" sz="2800">
                <a:solidFill>
                  <a:schemeClr val="dk1"/>
                </a:solidFill>
              </a:rPr>
              <a:t>4D parallelism ordered</a:t>
            </a:r>
            <a:endParaRPr sz="2800">
              <a:solidFill>
                <a:schemeClr val="dk1"/>
              </a:solidFill>
            </a:endParaRPr>
          </a:p>
          <a:p>
            <a:pPr indent="-406400" lvl="0" marL="457200" rtl="0" algn="l">
              <a:lnSpc>
                <a:spcPct val="115000"/>
              </a:lnSpc>
              <a:spcBef>
                <a:spcPts val="0"/>
              </a:spcBef>
              <a:spcAft>
                <a:spcPts val="0"/>
              </a:spcAft>
              <a:buClr>
                <a:schemeClr val="dk1"/>
              </a:buClr>
              <a:buSzPts val="2800"/>
              <a:buChar char="●"/>
            </a:pPr>
            <a:r>
              <a:rPr lang="en-US" sz="2800">
                <a:solidFill>
                  <a:schemeClr val="dk1"/>
                </a:solidFill>
              </a:rPr>
              <a:t>Innermost -  highest network bandwidth and lowest latency.</a:t>
            </a:r>
            <a:endParaRPr sz="2800">
              <a:solidFill>
                <a:schemeClr val="dk1"/>
              </a:solidFill>
            </a:endParaRPr>
          </a:p>
          <a:p>
            <a:pPr indent="-406400" lvl="0" marL="457200" rtl="0" algn="l">
              <a:lnSpc>
                <a:spcPct val="115000"/>
              </a:lnSpc>
              <a:spcBef>
                <a:spcPts val="0"/>
              </a:spcBef>
              <a:spcAft>
                <a:spcPts val="0"/>
              </a:spcAft>
              <a:buClr>
                <a:schemeClr val="dk1"/>
              </a:buClr>
              <a:buSzPts val="2800"/>
              <a:buChar char="●"/>
            </a:pPr>
            <a:r>
              <a:rPr lang="en-US" sz="2800">
                <a:solidFill>
                  <a:schemeClr val="dk1"/>
                </a:solidFill>
              </a:rPr>
              <a:t>Outermost - multi-hop network, tolerates higher network latency</a:t>
            </a:r>
            <a:endParaRPr sz="2800">
              <a:solidFill>
                <a:schemeClr val="dk1"/>
              </a:solidFill>
            </a:endParaRPr>
          </a:p>
          <a:p>
            <a:pPr indent="0" lvl="0" marL="0" rtl="0" algn="l">
              <a:lnSpc>
                <a:spcPct val="115000"/>
              </a:lnSpc>
              <a:spcBef>
                <a:spcPts val="0"/>
              </a:spcBef>
              <a:spcAft>
                <a:spcPts val="0"/>
              </a:spcAft>
              <a:buNone/>
            </a:pPr>
            <a:r>
              <a:t/>
            </a:r>
            <a:endParaRPr sz="2800">
              <a:solidFill>
                <a:schemeClr val="dk1"/>
              </a:solidFill>
            </a:endParaRPr>
          </a:p>
          <a:p>
            <a:pPr indent="0" lvl="0" marL="0" rtl="0" algn="ctr">
              <a:lnSpc>
                <a:spcPct val="115000"/>
              </a:lnSpc>
              <a:spcBef>
                <a:spcPts val="0"/>
              </a:spcBef>
              <a:spcAft>
                <a:spcPts val="0"/>
              </a:spcAft>
              <a:buNone/>
            </a:pPr>
            <a:r>
              <a:rPr b="1" lang="en-US" sz="2800">
                <a:solidFill>
                  <a:schemeClr val="dk1"/>
                </a:solidFill>
              </a:rPr>
              <a:t>[TP, CP, PP, DP]</a:t>
            </a:r>
            <a:endParaRPr b="1" sz="2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30bcbaa799_1_17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95" name="Google Shape;395;g330bcbaa799_1_17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Llama-3 Infrastructure: Operation Inefficiencies</a:t>
            </a:r>
            <a:endParaRPr b="0" i="0" sz="2400" u="none" cap="none" strike="noStrike">
              <a:solidFill>
                <a:schemeClr val="lt1"/>
              </a:solidFill>
              <a:latin typeface="Arial"/>
              <a:ea typeface="Arial"/>
              <a:cs typeface="Arial"/>
              <a:sym typeface="Arial"/>
            </a:endParaRPr>
          </a:p>
        </p:txBody>
      </p:sp>
      <p:pic>
        <p:nvPicPr>
          <p:cNvPr id="396" name="Google Shape;396;g330bcbaa799_1_177"/>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397" name="Google Shape;397;g330bcbaa799_1_17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398" name="Google Shape;398;g330bcbaa799_1_17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399" name="Google Shape;399;g330bcbaa799_1_177"/>
          <p:cNvGrpSpPr/>
          <p:nvPr/>
        </p:nvGrpSpPr>
        <p:grpSpPr>
          <a:xfrm>
            <a:off x="2622925" y="6601537"/>
            <a:ext cx="6677215" cy="70500"/>
            <a:chOff x="2589675" y="6601537"/>
            <a:chExt cx="6677215" cy="70500"/>
          </a:xfrm>
        </p:grpSpPr>
        <p:cxnSp>
          <p:nvCxnSpPr>
            <p:cNvPr id="400" name="Google Shape;400;g330bcbaa799_1_177"/>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01" name="Google Shape;401;g330bcbaa799_1_177"/>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402" name="Google Shape;402;g330bcbaa799_1_177"/>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03" name="Google Shape;403;g330bcbaa799_1_177"/>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pic>
        <p:nvPicPr>
          <p:cNvPr id="404" name="Google Shape;404;g330bcbaa799_1_177"/>
          <p:cNvPicPr preferRelativeResize="0"/>
          <p:nvPr/>
        </p:nvPicPr>
        <p:blipFill>
          <a:blip r:embed="rId4">
            <a:alphaModFix/>
          </a:blip>
          <a:stretch>
            <a:fillRect/>
          </a:stretch>
        </p:blipFill>
        <p:spPr>
          <a:xfrm>
            <a:off x="1394963" y="1104804"/>
            <a:ext cx="8873784" cy="526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330c0794366_0_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10" name="Google Shape;410;g330c0794366_0_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 Post-training</a:t>
            </a:r>
            <a:endParaRPr b="0" i="0" sz="2400" u="none" cap="none" strike="noStrike">
              <a:solidFill>
                <a:schemeClr val="lt1"/>
              </a:solidFill>
              <a:latin typeface="Arial"/>
              <a:ea typeface="Arial"/>
              <a:cs typeface="Arial"/>
              <a:sym typeface="Arial"/>
            </a:endParaRPr>
          </a:p>
        </p:txBody>
      </p:sp>
      <p:pic>
        <p:nvPicPr>
          <p:cNvPr id="411" name="Google Shape;411;g330c0794366_0_6"/>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12" name="Google Shape;412;g330c0794366_0_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413" name="Google Shape;413;g330c0794366_0_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414" name="Google Shape;414;g330c0794366_0_6"/>
          <p:cNvGrpSpPr/>
          <p:nvPr/>
        </p:nvGrpSpPr>
        <p:grpSpPr>
          <a:xfrm>
            <a:off x="2622925" y="6601537"/>
            <a:ext cx="6677215" cy="70500"/>
            <a:chOff x="2589675" y="6601537"/>
            <a:chExt cx="6677215" cy="70500"/>
          </a:xfrm>
        </p:grpSpPr>
        <p:cxnSp>
          <p:nvCxnSpPr>
            <p:cNvPr id="415" name="Google Shape;415;g330c0794366_0_6"/>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16" name="Google Shape;416;g330c0794366_0_6"/>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417" name="Google Shape;417;g330c0794366_0_6"/>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18" name="Google Shape;418;g330c0794366_0_6"/>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419" name="Google Shape;419;g330c0794366_0_6"/>
          <p:cNvSpPr txBox="1"/>
          <p:nvPr/>
        </p:nvSpPr>
        <p:spPr>
          <a:xfrm>
            <a:off x="309200" y="1226075"/>
            <a:ext cx="11499900" cy="39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600">
              <a:solidFill>
                <a:schemeClr val="dk1"/>
              </a:solidFill>
            </a:endParaRPr>
          </a:p>
          <a:p>
            <a:pPr indent="0" lvl="0" marL="914400" rtl="0" algn="l">
              <a:lnSpc>
                <a:spcPct val="115000"/>
              </a:lnSpc>
              <a:spcBef>
                <a:spcPts val="1200"/>
              </a:spcBef>
              <a:spcAft>
                <a:spcPts val="0"/>
              </a:spcAft>
              <a:buNone/>
            </a:pPr>
            <a:r>
              <a:t/>
            </a:r>
            <a:endParaRPr sz="16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spcBef>
                <a:spcPts val="0"/>
              </a:spcBef>
              <a:spcAft>
                <a:spcPts val="0"/>
              </a:spcAft>
              <a:buNone/>
            </a:pPr>
            <a:r>
              <a:t/>
            </a:r>
            <a:endParaRPr sz="1600">
              <a:solidFill>
                <a:schemeClr val="dk1"/>
              </a:solidFill>
            </a:endParaRPr>
          </a:p>
        </p:txBody>
      </p:sp>
      <p:pic>
        <p:nvPicPr>
          <p:cNvPr id="420" name="Google Shape;420;g330c0794366_0_6"/>
          <p:cNvPicPr preferRelativeResize="0"/>
          <p:nvPr/>
        </p:nvPicPr>
        <p:blipFill>
          <a:blip r:embed="rId4">
            <a:alphaModFix/>
          </a:blip>
          <a:stretch>
            <a:fillRect/>
          </a:stretch>
        </p:blipFill>
        <p:spPr>
          <a:xfrm>
            <a:off x="4124400" y="1569169"/>
            <a:ext cx="7991401" cy="3929606"/>
          </a:xfrm>
          <a:prstGeom prst="rect">
            <a:avLst/>
          </a:prstGeom>
          <a:noFill/>
          <a:ln>
            <a:noFill/>
          </a:ln>
        </p:spPr>
      </p:pic>
      <p:sp>
        <p:nvSpPr>
          <p:cNvPr id="421" name="Google Shape;421;g330c0794366_0_6"/>
          <p:cNvSpPr txBox="1"/>
          <p:nvPr/>
        </p:nvSpPr>
        <p:spPr>
          <a:xfrm>
            <a:off x="376800" y="1501363"/>
            <a:ext cx="3414600" cy="4187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lang="en-US" sz="2000">
                <a:solidFill>
                  <a:srgbClr val="E84B36"/>
                </a:solidFill>
              </a:rPr>
              <a:t>Supervised Finetuning (SFT)</a:t>
            </a:r>
            <a:br>
              <a:rPr b="1" lang="en-US" sz="2000">
                <a:solidFill>
                  <a:srgbClr val="E84B36"/>
                </a:solidFill>
              </a:rPr>
            </a:br>
            <a:endParaRPr b="1">
              <a:solidFill>
                <a:schemeClr val="dk1"/>
              </a:solidFill>
            </a:endParaRPr>
          </a:p>
          <a:p>
            <a:pPr indent="-330200" lvl="0" marL="457200" rtl="0" algn="l">
              <a:lnSpc>
                <a:spcPct val="115000"/>
              </a:lnSpc>
              <a:spcBef>
                <a:spcPts val="0"/>
              </a:spcBef>
              <a:spcAft>
                <a:spcPts val="0"/>
              </a:spcAft>
              <a:buClr>
                <a:schemeClr val="dk2"/>
              </a:buClr>
              <a:buSzPts val="1600"/>
              <a:buChar char="●"/>
            </a:pPr>
            <a:r>
              <a:rPr b="1" lang="en-US" sz="2000">
                <a:solidFill>
                  <a:schemeClr val="dk2"/>
                </a:solidFill>
              </a:rPr>
              <a:t>Direct Preference Optimization (DPO)</a:t>
            </a:r>
            <a:br>
              <a:rPr b="1" lang="en-US" sz="2000">
                <a:solidFill>
                  <a:schemeClr val="dk2"/>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2000">
                <a:solidFill>
                  <a:srgbClr val="E84B36"/>
                </a:solidFill>
              </a:rPr>
              <a:t>Reward Modeling</a:t>
            </a:r>
            <a:br>
              <a:rPr b="1" lang="en-US" sz="2000">
                <a:solidFill>
                  <a:srgbClr val="E84B36"/>
                </a:solidFill>
              </a:rPr>
            </a:br>
            <a:endParaRPr sz="1600">
              <a:solidFill>
                <a:schemeClr val="dk1"/>
              </a:solidFill>
            </a:endParaRPr>
          </a:p>
          <a:p>
            <a:pPr indent="-330200" lvl="0" marL="457200" rtl="0" algn="l">
              <a:lnSpc>
                <a:spcPct val="115000"/>
              </a:lnSpc>
              <a:spcBef>
                <a:spcPts val="0"/>
              </a:spcBef>
              <a:spcAft>
                <a:spcPts val="0"/>
              </a:spcAft>
              <a:buClr>
                <a:schemeClr val="dk2"/>
              </a:buClr>
              <a:buSzPts val="1600"/>
              <a:buChar char="●"/>
            </a:pPr>
            <a:r>
              <a:rPr b="1" lang="en-US" sz="2000">
                <a:solidFill>
                  <a:schemeClr val="dk2"/>
                </a:solidFill>
              </a:rPr>
              <a:t>Iterative Rounds &amp; Model Averaging</a:t>
            </a:r>
            <a:endParaRPr b="1" sz="2000">
              <a:solidFill>
                <a:srgbClr val="E84B36"/>
              </a:solidFill>
            </a:endParaRPr>
          </a:p>
          <a:p>
            <a:pPr indent="0" lvl="0" marL="0" rtl="0" algn="l">
              <a:spcBef>
                <a:spcPts val="1200"/>
              </a:spcBef>
              <a:spcAft>
                <a:spcPts val="0"/>
              </a:spcAft>
              <a:buNone/>
            </a:pPr>
            <a:r>
              <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30b2db8419_1_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27" name="Google Shape;427;g330b2db8419_1_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pic>
        <p:nvPicPr>
          <p:cNvPr id="428" name="Google Shape;428;g330b2db8419_1_0"/>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29" name="Google Shape;429;g330b2db8419_1_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430" name="Google Shape;430;g330b2db8419_1_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431" name="Google Shape;431;g330b2db8419_1_0"/>
          <p:cNvGrpSpPr/>
          <p:nvPr/>
        </p:nvGrpSpPr>
        <p:grpSpPr>
          <a:xfrm>
            <a:off x="2622925" y="6601537"/>
            <a:ext cx="6677215" cy="70500"/>
            <a:chOff x="2589675" y="6601537"/>
            <a:chExt cx="6677215" cy="70500"/>
          </a:xfrm>
        </p:grpSpPr>
        <p:cxnSp>
          <p:nvCxnSpPr>
            <p:cNvPr id="432" name="Google Shape;432;g330b2db8419_1_0"/>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33" name="Google Shape;433;g330b2db8419_1_0"/>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434" name="Google Shape;434;g330b2db8419_1_0"/>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35" name="Google Shape;435;g330b2db8419_1_0"/>
          <p:cNvPicPr preferRelativeResize="0"/>
          <p:nvPr/>
        </p:nvPicPr>
        <p:blipFill>
          <a:blip r:embed="rId4">
            <a:alphaModFix/>
          </a:blip>
          <a:stretch>
            <a:fillRect/>
          </a:stretch>
        </p:blipFill>
        <p:spPr>
          <a:xfrm>
            <a:off x="1137000" y="1020620"/>
            <a:ext cx="10420495" cy="5271305"/>
          </a:xfrm>
          <a:prstGeom prst="rect">
            <a:avLst/>
          </a:prstGeom>
          <a:noFill/>
          <a:ln>
            <a:noFill/>
          </a:ln>
        </p:spPr>
      </p:pic>
      <p:sp>
        <p:nvSpPr>
          <p:cNvPr id="436" name="Google Shape;436;g330b2db8419_1_0"/>
          <p:cNvSpPr txBox="1"/>
          <p:nvPr/>
        </p:nvSpPr>
        <p:spPr>
          <a:xfrm>
            <a:off x="330725" y="171975"/>
            <a:ext cx="7196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US" sz="2400">
                <a:solidFill>
                  <a:schemeClr val="lt1"/>
                </a:solidFill>
              </a:rPr>
              <a:t>Performance on Key Benchmarks</a:t>
            </a:r>
            <a:endParaRPr sz="2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330b2db8419_0_211"/>
          <p:cNvSpPr txBox="1"/>
          <p:nvPr>
            <p:ph idx="1" type="body"/>
          </p:nvPr>
        </p:nvSpPr>
        <p:spPr>
          <a:xfrm>
            <a:off x="376800" y="1258078"/>
            <a:ext cx="11177400" cy="140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200">
                <a:solidFill>
                  <a:srgbClr val="FF5F05"/>
                </a:solidFill>
              </a:rPr>
              <a:t>High Computational + Energy Costs</a:t>
            </a:r>
            <a:endParaRPr b="1" sz="1600">
              <a:solidFill>
                <a:srgbClr val="FF5F05"/>
              </a:solidFill>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t>Training the 405B model required 16K H100 GPUs and an enormous compute budget (3.8 × 10²⁵ FLOPs).</a:t>
            </a:r>
            <a:endParaRPr sz="1800"/>
          </a:p>
          <a:p>
            <a:pPr indent="-342900" lvl="0" marL="457200" rtl="0" algn="l">
              <a:lnSpc>
                <a:spcPct val="100000"/>
              </a:lnSpc>
              <a:spcBef>
                <a:spcPts val="0"/>
              </a:spcBef>
              <a:spcAft>
                <a:spcPts val="0"/>
              </a:spcAft>
              <a:buSzPts val="1800"/>
              <a:buFont typeface="Arial"/>
              <a:buChar char="●"/>
            </a:pPr>
            <a:r>
              <a:rPr lang="en-US" sz="1800"/>
              <a:t>Large-scale training contributes to high power consumption.</a:t>
            </a:r>
            <a:br>
              <a:rPr lang="en-US" sz="1800"/>
            </a:br>
            <a:endParaRPr sz="2400">
              <a:solidFill>
                <a:srgbClr val="E84B36"/>
              </a:solidFill>
            </a:endParaRPr>
          </a:p>
        </p:txBody>
      </p:sp>
      <p:sp>
        <p:nvSpPr>
          <p:cNvPr id="442" name="Google Shape;442;g330b2db8419_0_211"/>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43" name="Google Shape;443;g330b2db8419_0_21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Drawbacks of </a:t>
            </a:r>
            <a:r>
              <a:rPr lang="en-US" sz="2400">
                <a:solidFill>
                  <a:schemeClr val="lt1"/>
                </a:solidFill>
              </a:rPr>
              <a:t>Llama-3</a:t>
            </a:r>
            <a:endParaRPr b="0" i="0" sz="2400" u="none" cap="none" strike="noStrike">
              <a:solidFill>
                <a:schemeClr val="lt1"/>
              </a:solidFill>
              <a:latin typeface="Arial"/>
              <a:ea typeface="Arial"/>
              <a:cs typeface="Arial"/>
              <a:sym typeface="Arial"/>
            </a:endParaRPr>
          </a:p>
        </p:txBody>
      </p:sp>
      <p:pic>
        <p:nvPicPr>
          <p:cNvPr id="444" name="Google Shape;444;g330b2db8419_0_211"/>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45" name="Google Shape;445;g330b2db8419_0_21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446" name="Google Shape;446;g330b2db8419_0_21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447" name="Google Shape;447;g330b2db8419_0_211"/>
          <p:cNvGrpSpPr/>
          <p:nvPr/>
        </p:nvGrpSpPr>
        <p:grpSpPr>
          <a:xfrm>
            <a:off x="2622925" y="6601537"/>
            <a:ext cx="6677215" cy="70500"/>
            <a:chOff x="2589675" y="6601537"/>
            <a:chExt cx="6677215" cy="70500"/>
          </a:xfrm>
        </p:grpSpPr>
        <p:cxnSp>
          <p:nvCxnSpPr>
            <p:cNvPr id="448" name="Google Shape;448;g330b2db8419_0_211"/>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49" name="Google Shape;449;g330b2db8419_0_211"/>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450" name="Google Shape;450;g330b2db8419_0_211"/>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451" name="Google Shape;451;g330b2db8419_0_211"/>
          <p:cNvSpPr txBox="1"/>
          <p:nvPr/>
        </p:nvSpPr>
        <p:spPr>
          <a:xfrm>
            <a:off x="371938" y="2772475"/>
            <a:ext cx="11179200" cy="15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1" lang="en-US" sz="2200">
                <a:solidFill>
                  <a:schemeClr val="dk2"/>
                </a:solidFill>
              </a:rPr>
              <a:t>Scaling Complexity and Reliability Issues</a:t>
            </a:r>
            <a:endParaRPr b="1"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lang="en-US" sz="1800">
                <a:solidFill>
                  <a:schemeClr val="dk1"/>
                </a:solidFill>
              </a:rPr>
              <a:t>Running such a massive model introduces frequent hardware failures, with GPU failures alone accounting for ~59% of unexpected training interruptions.</a:t>
            </a:r>
            <a:endParaRPr i="0" sz="1800" u="none" cap="none" strike="noStrike">
              <a:solidFill>
                <a:schemeClr val="dk1"/>
              </a:solidFill>
            </a:endParaRPr>
          </a:p>
          <a:p>
            <a:pPr indent="-342900" lvl="0" marL="457200" marR="0" rtl="0" algn="l">
              <a:lnSpc>
                <a:spcPct val="100000"/>
              </a:lnSpc>
              <a:spcBef>
                <a:spcPts val="0"/>
              </a:spcBef>
              <a:spcAft>
                <a:spcPts val="0"/>
              </a:spcAft>
              <a:buClr>
                <a:schemeClr val="dk1"/>
              </a:buClr>
              <a:buSzPts val="1800"/>
              <a:buFont typeface="Arial"/>
              <a:buChar char="●"/>
            </a:pPr>
            <a:r>
              <a:rPr lang="en-US" sz="1800">
                <a:solidFill>
                  <a:schemeClr val="dk1"/>
                </a:solidFill>
              </a:rPr>
              <a:t>Network congestion, synchronization challenges, and inefficient load balancing across GPUs slow down training and inference.</a:t>
            </a:r>
            <a:endParaRPr sz="1800">
              <a:solidFill>
                <a:schemeClr val="dk1"/>
              </a:solidFill>
            </a:endParaRPr>
          </a:p>
          <a:p>
            <a:pPr indent="-342900" lvl="0" marL="457200" marR="0" rtl="0" algn="l">
              <a:lnSpc>
                <a:spcPct val="100000"/>
              </a:lnSpc>
              <a:spcBef>
                <a:spcPts val="0"/>
              </a:spcBef>
              <a:spcAft>
                <a:spcPts val="0"/>
              </a:spcAft>
              <a:buClr>
                <a:schemeClr val="dk1"/>
              </a:buClr>
              <a:buSzPts val="1800"/>
              <a:buFont typeface="Arial"/>
              <a:buChar char="●"/>
            </a:pPr>
            <a:r>
              <a:rPr lang="en-US" sz="1800">
                <a:solidFill>
                  <a:schemeClr val="dk1"/>
                </a:solidFill>
              </a:rPr>
              <a:t>Nvidia’s NCCL library, called NCCLX require more </a:t>
            </a:r>
            <a:r>
              <a:rPr lang="en-US" sz="1800">
                <a:solidFill>
                  <a:schemeClr val="dk1"/>
                </a:solidFill>
              </a:rPr>
              <a:t>changes</a:t>
            </a:r>
            <a:r>
              <a:rPr lang="en-US" sz="1800">
                <a:solidFill>
                  <a:schemeClr val="dk1"/>
                </a:solidFill>
              </a:rPr>
              <a:t> to </a:t>
            </a:r>
            <a:r>
              <a:rPr lang="en-US" sz="1800">
                <a:solidFill>
                  <a:schemeClr val="dk1"/>
                </a:solidFill>
              </a:rPr>
              <a:t>reduce</a:t>
            </a:r>
            <a:r>
              <a:rPr lang="en-US" sz="1800">
                <a:solidFill>
                  <a:schemeClr val="dk1"/>
                </a:solidFill>
              </a:rPr>
              <a:t> inefficiencies in communication.</a:t>
            </a:r>
            <a:br>
              <a:rPr lang="en-US" sz="1800">
                <a:solidFill>
                  <a:schemeClr val="dk1"/>
                </a:solidFill>
              </a:rPr>
            </a:br>
            <a:endParaRPr i="0" sz="1800" u="none" cap="none" strike="noStrike">
              <a:solidFill>
                <a:schemeClr val="dk1"/>
              </a:solidFill>
            </a:endParaRPr>
          </a:p>
        </p:txBody>
      </p:sp>
      <p:sp>
        <p:nvSpPr>
          <p:cNvPr id="452" name="Google Shape;452;g330b2db8419_0_211"/>
          <p:cNvSpPr txBox="1"/>
          <p:nvPr/>
        </p:nvSpPr>
        <p:spPr>
          <a:xfrm>
            <a:off x="329250" y="4828763"/>
            <a:ext cx="11533500" cy="16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Arial"/>
              <a:buNone/>
            </a:pPr>
            <a:r>
              <a:rPr b="1" lang="en-US" sz="2200">
                <a:solidFill>
                  <a:srgbClr val="FF5F05"/>
                </a:solidFill>
              </a:rPr>
              <a:t>Long-Context Processing Limitations</a:t>
            </a:r>
            <a:endParaRPr b="1" i="0" sz="1400" u="none" cap="none" strike="noStrike">
              <a:solidFill>
                <a:srgbClr val="E84B36"/>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lang="en-US" sz="1800">
                <a:solidFill>
                  <a:schemeClr val="dk1"/>
                </a:solidFill>
              </a:rPr>
              <a:t>Scaling up context length quadratically increases compute costs</a:t>
            </a:r>
            <a:endParaRPr i="0" sz="2500" u="none" cap="none" strike="noStrike">
              <a:solidFill>
                <a:schemeClr val="dk1"/>
              </a:solidFill>
            </a:endParaRPr>
          </a:p>
          <a:p>
            <a:pPr indent="0" lvl="0" marL="0" marR="0" rtl="0" algn="l">
              <a:lnSpc>
                <a:spcPct val="100000"/>
              </a:lnSpc>
              <a:spcBef>
                <a:spcPts val="0"/>
              </a:spcBef>
              <a:spcAft>
                <a:spcPts val="0"/>
              </a:spcAft>
              <a:buClr>
                <a:schemeClr val="dk1"/>
              </a:buClr>
              <a:buSzPts val="30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F05"/>
        </a:solidFill>
      </p:bgPr>
    </p:bg>
    <p:spTree>
      <p:nvGrpSpPr>
        <p:cNvPr id="456" name="Shape 456"/>
        <p:cNvGrpSpPr/>
        <p:nvPr/>
      </p:nvGrpSpPr>
      <p:grpSpPr>
        <a:xfrm>
          <a:off x="0" y="0"/>
          <a:ext cx="0" cy="0"/>
          <a:chOff x="0" y="0"/>
          <a:chExt cx="0" cy="0"/>
        </a:xfrm>
      </p:grpSpPr>
      <p:sp>
        <p:nvSpPr>
          <p:cNvPr id="457" name="Google Shape;457;g32ff5f49ad9_0_278"/>
          <p:cNvSpPr txBox="1"/>
          <p:nvPr/>
        </p:nvSpPr>
        <p:spPr>
          <a:xfrm>
            <a:off x="1295400" y="1856265"/>
            <a:ext cx="9601200" cy="1893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4500">
                <a:solidFill>
                  <a:srgbClr val="15264B"/>
                </a:solidFill>
              </a:rPr>
              <a:t>DeepSeek-v3</a:t>
            </a:r>
            <a:endParaRPr b="1" sz="4500">
              <a:solidFill>
                <a:srgbClr val="15264B"/>
              </a:solidFill>
            </a:endParaRPr>
          </a:p>
          <a:p>
            <a:pPr indent="0" lvl="0" marL="0" marR="0" rtl="0" algn="ctr">
              <a:lnSpc>
                <a:spcPct val="100000"/>
              </a:lnSpc>
              <a:spcBef>
                <a:spcPts val="0"/>
              </a:spcBef>
              <a:spcAft>
                <a:spcPts val="0"/>
              </a:spcAft>
              <a:buClr>
                <a:schemeClr val="dk1"/>
              </a:buClr>
              <a:buSzPts val="1100"/>
              <a:buFont typeface="Arial"/>
              <a:buNone/>
            </a:pPr>
            <a:r>
              <a:t/>
            </a:r>
            <a:endParaRPr sz="1800">
              <a:solidFill>
                <a:srgbClr val="15264B"/>
              </a:solidFill>
            </a:endParaRPr>
          </a:p>
          <a:p>
            <a:pPr indent="457200" lvl="0" marL="3200400" marR="0" rtl="0" algn="l">
              <a:lnSpc>
                <a:spcPct val="100000"/>
              </a:lnSpc>
              <a:spcBef>
                <a:spcPts val="0"/>
              </a:spcBef>
              <a:spcAft>
                <a:spcPts val="0"/>
              </a:spcAft>
              <a:buClr>
                <a:schemeClr val="dk1"/>
              </a:buClr>
              <a:buSzPts val="1100"/>
              <a:buFont typeface="Arial"/>
              <a:buNone/>
            </a:pPr>
            <a:r>
              <a:rPr lang="en-US" sz="1800">
                <a:solidFill>
                  <a:srgbClr val="15264B"/>
                </a:solidFill>
              </a:rPr>
              <a:t>DeepSeek-AI Team</a:t>
            </a:r>
            <a:endParaRPr sz="1800">
              <a:solidFill>
                <a:srgbClr val="15264B"/>
              </a:solidFil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15264B"/>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5264B"/>
              </a:solidFill>
              <a:latin typeface="Arial"/>
              <a:ea typeface="Arial"/>
              <a:cs typeface="Arial"/>
              <a:sym typeface="Arial"/>
            </a:endParaRPr>
          </a:p>
        </p:txBody>
      </p:sp>
      <p:grpSp>
        <p:nvGrpSpPr>
          <p:cNvPr id="458" name="Google Shape;458;g32ff5f49ad9_0_278"/>
          <p:cNvGrpSpPr/>
          <p:nvPr/>
        </p:nvGrpSpPr>
        <p:grpSpPr>
          <a:xfrm>
            <a:off x="3943790" y="1584714"/>
            <a:ext cx="3861636" cy="322845"/>
            <a:chOff x="3943790" y="2676939"/>
            <a:chExt cx="3861636" cy="322845"/>
          </a:xfrm>
        </p:grpSpPr>
        <p:cxnSp>
          <p:nvCxnSpPr>
            <p:cNvPr id="459" name="Google Shape;459;g32ff5f49ad9_0_278"/>
            <p:cNvCxnSpPr/>
            <p:nvPr/>
          </p:nvCxnSpPr>
          <p:spPr>
            <a:xfrm>
              <a:off x="4426226" y="2676939"/>
              <a:ext cx="3379200" cy="0"/>
            </a:xfrm>
            <a:prstGeom prst="straightConnector1">
              <a:avLst/>
            </a:prstGeom>
            <a:noFill/>
            <a:ln cap="flat" cmpd="sng" w="19050">
              <a:solidFill>
                <a:schemeClr val="lt1"/>
              </a:solidFill>
              <a:prstDash val="solid"/>
              <a:round/>
              <a:headEnd len="sm" w="sm" type="none"/>
              <a:tailEnd len="sm" w="sm" type="none"/>
            </a:ln>
          </p:spPr>
        </p:cxnSp>
        <p:cxnSp>
          <p:nvCxnSpPr>
            <p:cNvPr id="460" name="Google Shape;460;g32ff5f49ad9_0_278"/>
            <p:cNvCxnSpPr/>
            <p:nvPr/>
          </p:nvCxnSpPr>
          <p:spPr>
            <a:xfrm flipH="1" rot="10800000">
              <a:off x="3943790" y="2676984"/>
              <a:ext cx="482400" cy="322800"/>
            </a:xfrm>
            <a:prstGeom prst="straightConnector1">
              <a:avLst/>
            </a:prstGeom>
            <a:noFill/>
            <a:ln cap="flat" cmpd="sng" w="19050">
              <a:solidFill>
                <a:schemeClr val="lt1"/>
              </a:solidFill>
              <a:prstDash val="solid"/>
              <a:round/>
              <a:headEnd len="sm" w="sm" type="none"/>
              <a:tailEnd len="sm" w="sm" type="none"/>
            </a:ln>
          </p:spPr>
        </p:cxnSp>
      </p:grpSp>
      <p:pic>
        <p:nvPicPr>
          <p:cNvPr id="461" name="Google Shape;461;g32ff5f49ad9_0_27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62" name="Google Shape;462;g32ff5f49ad9_0_27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463" name="Google Shape;463;g32ff5f49ad9_0_27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464" name="Google Shape;464;g32ff5f49ad9_0_278"/>
          <p:cNvGrpSpPr/>
          <p:nvPr/>
        </p:nvGrpSpPr>
        <p:grpSpPr>
          <a:xfrm>
            <a:off x="2622925" y="6601537"/>
            <a:ext cx="6677215" cy="70500"/>
            <a:chOff x="2589675" y="6601537"/>
            <a:chExt cx="6677215" cy="70500"/>
          </a:xfrm>
        </p:grpSpPr>
        <p:cxnSp>
          <p:nvCxnSpPr>
            <p:cNvPr id="465" name="Google Shape;465;g32ff5f49ad9_0_27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66" name="Google Shape;466;g32ff5f49ad9_0_27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467" name="Google Shape;467;g32ff5f49ad9_0_278"/>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68" name="Google Shape;468;g32ff5f49ad9_0_278"/>
          <p:cNvPicPr preferRelativeResize="0"/>
          <p:nvPr/>
        </p:nvPicPr>
        <p:blipFill>
          <a:blip r:embed="rId4">
            <a:alphaModFix/>
          </a:blip>
          <a:stretch>
            <a:fillRect/>
          </a:stretch>
        </p:blipFill>
        <p:spPr>
          <a:xfrm>
            <a:off x="376800" y="3233653"/>
            <a:ext cx="3526469" cy="2470016"/>
          </a:xfrm>
          <a:prstGeom prst="rect">
            <a:avLst/>
          </a:prstGeom>
          <a:noFill/>
          <a:ln>
            <a:noFill/>
          </a:ln>
        </p:spPr>
      </p:pic>
      <p:pic>
        <p:nvPicPr>
          <p:cNvPr id="469" name="Google Shape;469;g32ff5f49ad9_0_278"/>
          <p:cNvPicPr preferRelativeResize="0"/>
          <p:nvPr/>
        </p:nvPicPr>
        <p:blipFill>
          <a:blip r:embed="rId5">
            <a:alphaModFix/>
          </a:blip>
          <a:stretch>
            <a:fillRect/>
          </a:stretch>
        </p:blipFill>
        <p:spPr>
          <a:xfrm>
            <a:off x="7805426" y="3233650"/>
            <a:ext cx="4003675" cy="2148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2ff5f49ad9_2_364"/>
          <p:cNvSpPr txBox="1"/>
          <p:nvPr/>
        </p:nvSpPr>
        <p:spPr>
          <a:xfrm>
            <a:off x="456000" y="1175675"/>
            <a:ext cx="6342300" cy="5268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2100"/>
              </a:spcBef>
              <a:spcAft>
                <a:spcPts val="0"/>
              </a:spcAft>
              <a:buNone/>
            </a:pPr>
            <a:r>
              <a:rPr i="1" lang="en-US">
                <a:solidFill>
                  <a:schemeClr val="dk1"/>
                </a:solidFill>
              </a:rPr>
              <a:t>A state-of-the-art open-source Mixture-of-Experts (MoE) language model. Operates with 671B total parameters, with 37B activated per token.</a:t>
            </a:r>
            <a:endParaRPr b="1">
              <a:solidFill>
                <a:schemeClr val="dk1"/>
              </a:solidFill>
            </a:endParaRPr>
          </a:p>
          <a:p>
            <a:pPr indent="-317500" lvl="0" marL="457200" rtl="0" algn="l">
              <a:lnSpc>
                <a:spcPct val="150000"/>
              </a:lnSpc>
              <a:spcBef>
                <a:spcPts val="2100"/>
              </a:spcBef>
              <a:spcAft>
                <a:spcPts val="0"/>
              </a:spcAft>
              <a:buClr>
                <a:schemeClr val="dk1"/>
              </a:buClr>
              <a:buSzPts val="1400"/>
              <a:buFont typeface="Arial"/>
              <a:buChar char="●"/>
            </a:pPr>
            <a:r>
              <a:rPr lang="en-US">
                <a:solidFill>
                  <a:schemeClr val="dk1"/>
                </a:solidFill>
              </a:rPr>
              <a:t>Multi-head Latent Attention (MLA) for efficient inference.</a:t>
            </a:r>
            <a:endParaRPr>
              <a:solidFill>
                <a:schemeClr val="dk1"/>
              </a:solidFill>
            </a:endParaRPr>
          </a:p>
          <a:p>
            <a:pPr indent="-317500" lvl="0" marL="457200" rtl="0" algn="l">
              <a:lnSpc>
                <a:spcPct val="150000"/>
              </a:lnSpc>
              <a:spcBef>
                <a:spcPts val="0"/>
              </a:spcBef>
              <a:spcAft>
                <a:spcPts val="0"/>
              </a:spcAft>
              <a:buClr>
                <a:schemeClr val="dk1"/>
              </a:buClr>
              <a:buSzPts val="1400"/>
              <a:buFont typeface="Arial"/>
              <a:buChar char="●"/>
            </a:pPr>
            <a:r>
              <a:rPr lang="en-US">
                <a:solidFill>
                  <a:schemeClr val="dk1"/>
                </a:solidFill>
              </a:rPr>
              <a:t>Auxiliary-loss-free load balancing to enhance performance.</a:t>
            </a:r>
            <a:endParaRPr>
              <a:solidFill>
                <a:schemeClr val="dk1"/>
              </a:solidFill>
            </a:endParaRPr>
          </a:p>
          <a:p>
            <a:pPr indent="-317500" lvl="0" marL="457200" rtl="0" algn="l">
              <a:lnSpc>
                <a:spcPct val="150000"/>
              </a:lnSpc>
              <a:spcBef>
                <a:spcPts val="0"/>
              </a:spcBef>
              <a:spcAft>
                <a:spcPts val="0"/>
              </a:spcAft>
              <a:buClr>
                <a:schemeClr val="dk1"/>
              </a:buClr>
              <a:buSzPts val="1400"/>
              <a:buFont typeface="Arial"/>
              <a:buChar char="●"/>
            </a:pPr>
            <a:r>
              <a:rPr lang="en-US">
                <a:solidFill>
                  <a:schemeClr val="dk1"/>
                </a:solidFill>
              </a:rPr>
              <a:t>Multi-token prediction (MTP) objective for improved training efficiency.</a:t>
            </a:r>
            <a:br>
              <a:rPr lang="en-US">
                <a:solidFill>
                  <a:schemeClr val="dk1"/>
                </a:solidFill>
              </a:rPr>
            </a:br>
            <a:br>
              <a:rPr lang="en-US">
                <a:solidFill>
                  <a:schemeClr val="dk1"/>
                </a:solidFill>
              </a:rPr>
            </a:br>
            <a:r>
              <a:rPr b="1" lang="en-US">
                <a:solidFill>
                  <a:schemeClr val="dk1"/>
                </a:solidFill>
              </a:rPr>
              <a:t>Training Efficiency</a:t>
            </a:r>
            <a:endParaRPr b="1">
              <a:solidFill>
                <a:schemeClr val="dk1"/>
              </a:solidFill>
            </a:endParaRPr>
          </a:p>
          <a:p>
            <a:pPr indent="-317500" lvl="0" marL="457200" rtl="0" algn="l">
              <a:lnSpc>
                <a:spcPct val="150000"/>
              </a:lnSpc>
              <a:spcBef>
                <a:spcPts val="0"/>
              </a:spcBef>
              <a:spcAft>
                <a:spcPts val="0"/>
              </a:spcAft>
              <a:buClr>
                <a:schemeClr val="dk1"/>
              </a:buClr>
              <a:buSzPts val="1400"/>
              <a:buFont typeface="Arial"/>
              <a:buChar char="●"/>
            </a:pPr>
            <a:r>
              <a:rPr lang="en-US">
                <a:solidFill>
                  <a:schemeClr val="dk1"/>
                </a:solidFill>
              </a:rPr>
              <a:t>Pre-trained on 14.8T tokens using FP8 mixed precision.</a:t>
            </a:r>
            <a:endParaRPr>
              <a:solidFill>
                <a:schemeClr val="dk1"/>
              </a:solidFill>
            </a:endParaRPr>
          </a:p>
          <a:p>
            <a:pPr indent="-317500" lvl="0" marL="457200" rtl="0" algn="l">
              <a:lnSpc>
                <a:spcPct val="150000"/>
              </a:lnSpc>
              <a:spcBef>
                <a:spcPts val="0"/>
              </a:spcBef>
              <a:spcAft>
                <a:spcPts val="0"/>
              </a:spcAft>
              <a:buClr>
                <a:schemeClr val="dk1"/>
              </a:buClr>
              <a:buSzPts val="1400"/>
              <a:buFont typeface="Arial"/>
              <a:buChar char="●"/>
            </a:pPr>
            <a:r>
              <a:rPr lang="en-US">
                <a:solidFill>
                  <a:schemeClr val="dk1"/>
                </a:solidFill>
              </a:rPr>
              <a:t>Requires only 2.788M GPU hours, making it cost-effective.</a:t>
            </a:r>
            <a:endParaRPr>
              <a:solidFill>
                <a:schemeClr val="dk1"/>
              </a:solidFill>
            </a:endParaRPr>
          </a:p>
          <a:p>
            <a:pPr indent="0" lvl="0" marL="457200" rtl="0" algn="l">
              <a:lnSpc>
                <a:spcPct val="150000"/>
              </a:lnSpc>
              <a:spcBef>
                <a:spcPts val="2100"/>
              </a:spcBef>
              <a:spcAft>
                <a:spcPts val="0"/>
              </a:spcAft>
              <a:buNone/>
            </a:pPr>
            <a:r>
              <a:rPr b="1" lang="en-US">
                <a:solidFill>
                  <a:schemeClr val="dk1"/>
                </a:solidFill>
              </a:rPr>
              <a:t>Deployment Vision</a:t>
            </a:r>
            <a:endParaRPr b="1">
              <a:solidFill>
                <a:schemeClr val="dk1"/>
              </a:solidFill>
            </a:endParaRPr>
          </a:p>
          <a:p>
            <a:pPr indent="-317500" lvl="0" marL="457200" rtl="0" algn="l">
              <a:lnSpc>
                <a:spcPct val="150000"/>
              </a:lnSpc>
              <a:spcBef>
                <a:spcPts val="600"/>
              </a:spcBef>
              <a:spcAft>
                <a:spcPts val="0"/>
              </a:spcAft>
              <a:buClr>
                <a:schemeClr val="dk1"/>
              </a:buClr>
              <a:buSzPts val="1400"/>
              <a:buChar char="●"/>
            </a:pPr>
            <a:r>
              <a:rPr lang="en-US">
                <a:solidFill>
                  <a:schemeClr val="dk1"/>
                </a:solidFill>
              </a:rPr>
              <a:t>Designed for scalable and efficient training and inference.</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Aims to bridge the gap between open-source and closed-source AI models.</a:t>
            </a:r>
            <a:endParaRPr b="1" i="0" cap="none" strike="noStrike">
              <a:solidFill>
                <a:schemeClr val="dk1"/>
              </a:solidFill>
            </a:endParaRPr>
          </a:p>
        </p:txBody>
      </p:sp>
      <p:sp>
        <p:nvSpPr>
          <p:cNvPr id="475" name="Google Shape;475;g32ff5f49ad9_2_36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76" name="Google Shape;476;g32ff5f49ad9_2_364"/>
          <p:cNvSpPr txBox="1"/>
          <p:nvPr/>
        </p:nvSpPr>
        <p:spPr>
          <a:xfrm>
            <a:off x="376810" y="204051"/>
            <a:ext cx="109101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rgbClr val="F5F5F5"/>
                </a:solidFill>
                <a:latin typeface="Inter Tight SemiBold"/>
                <a:ea typeface="Inter Tight SemiBold"/>
                <a:cs typeface="Inter Tight SemiBold"/>
                <a:sym typeface="Inter Tight SemiBold"/>
              </a:rPr>
              <a:t>Introduction</a:t>
            </a:r>
            <a:endParaRPr b="0" i="0" sz="2400" u="none" cap="none" strike="noStrike">
              <a:solidFill>
                <a:schemeClr val="lt1"/>
              </a:solidFill>
              <a:latin typeface="Arial"/>
              <a:ea typeface="Arial"/>
              <a:cs typeface="Arial"/>
              <a:sym typeface="Arial"/>
            </a:endParaRPr>
          </a:p>
        </p:txBody>
      </p:sp>
      <p:pic>
        <p:nvPicPr>
          <p:cNvPr id="477" name="Google Shape;477;g32ff5f49ad9_2_36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78" name="Google Shape;478;g32ff5f49ad9_2_36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479" name="Google Shape;479;g32ff5f49ad9_2_36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480" name="Google Shape;480;g32ff5f49ad9_2_364"/>
          <p:cNvGrpSpPr/>
          <p:nvPr/>
        </p:nvGrpSpPr>
        <p:grpSpPr>
          <a:xfrm>
            <a:off x="2622925" y="6601537"/>
            <a:ext cx="6677215" cy="70500"/>
            <a:chOff x="2589675" y="6601537"/>
            <a:chExt cx="6677215" cy="70500"/>
          </a:xfrm>
        </p:grpSpPr>
        <p:cxnSp>
          <p:nvCxnSpPr>
            <p:cNvPr id="481" name="Google Shape;481;g32ff5f49ad9_2_364"/>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82" name="Google Shape;482;g32ff5f49ad9_2_364"/>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483" name="Google Shape;483;g32ff5f49ad9_2_364"/>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84" name="Google Shape;484;g32ff5f49ad9_2_364"/>
          <p:cNvPicPr preferRelativeResize="0"/>
          <p:nvPr/>
        </p:nvPicPr>
        <p:blipFill>
          <a:blip r:embed="rId4">
            <a:alphaModFix/>
          </a:blip>
          <a:stretch>
            <a:fillRect/>
          </a:stretch>
        </p:blipFill>
        <p:spPr>
          <a:xfrm>
            <a:off x="6523519" y="1596775"/>
            <a:ext cx="5609605" cy="41584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330b2db8419_2_11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90" name="Google Shape;490;g330b2db8419_2_115"/>
          <p:cNvSpPr txBox="1"/>
          <p:nvPr/>
        </p:nvSpPr>
        <p:spPr>
          <a:xfrm>
            <a:off x="376810" y="204051"/>
            <a:ext cx="109101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rgbClr val="F5F5F5"/>
                </a:solidFill>
                <a:latin typeface="Inter Tight SemiBold"/>
                <a:ea typeface="Inter Tight SemiBold"/>
                <a:cs typeface="Inter Tight SemiBold"/>
                <a:sym typeface="Inter Tight SemiBold"/>
              </a:rPr>
              <a:t>Architecture</a:t>
            </a:r>
            <a:endParaRPr b="0" i="0" sz="2400" u="none" cap="none" strike="noStrike">
              <a:solidFill>
                <a:schemeClr val="lt1"/>
              </a:solidFill>
              <a:latin typeface="Arial"/>
              <a:ea typeface="Arial"/>
              <a:cs typeface="Arial"/>
              <a:sym typeface="Arial"/>
            </a:endParaRPr>
          </a:p>
        </p:txBody>
      </p:sp>
      <p:pic>
        <p:nvPicPr>
          <p:cNvPr id="491" name="Google Shape;491;g330b2db8419_2_115"/>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492" name="Google Shape;492;g330b2db8419_2_11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493" name="Google Shape;493;g330b2db8419_2_11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494" name="Google Shape;494;g330b2db8419_2_115"/>
          <p:cNvGrpSpPr/>
          <p:nvPr/>
        </p:nvGrpSpPr>
        <p:grpSpPr>
          <a:xfrm>
            <a:off x="2622925" y="6601537"/>
            <a:ext cx="6677215" cy="70500"/>
            <a:chOff x="2589675" y="6601537"/>
            <a:chExt cx="6677215" cy="70500"/>
          </a:xfrm>
        </p:grpSpPr>
        <p:cxnSp>
          <p:nvCxnSpPr>
            <p:cNvPr id="495" name="Google Shape;495;g330b2db8419_2_115"/>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496" name="Google Shape;496;g330b2db8419_2_115"/>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497" name="Google Shape;497;g330b2db8419_2_115"/>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98" name="Google Shape;498;g330b2db8419_2_115"/>
          <p:cNvPicPr preferRelativeResize="0"/>
          <p:nvPr/>
        </p:nvPicPr>
        <p:blipFill>
          <a:blip r:embed="rId4">
            <a:alphaModFix/>
          </a:blip>
          <a:stretch>
            <a:fillRect/>
          </a:stretch>
        </p:blipFill>
        <p:spPr>
          <a:xfrm>
            <a:off x="1871725" y="943750"/>
            <a:ext cx="7807925" cy="5505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32ff5f49ad9_2_5"/>
          <p:cNvSpPr txBox="1"/>
          <p:nvPr/>
        </p:nvSpPr>
        <p:spPr>
          <a:xfrm>
            <a:off x="4556975" y="1171975"/>
            <a:ext cx="7098900" cy="187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E84B36"/>
                </a:solidFill>
              </a:rPr>
              <a:t>Compute Clusters</a:t>
            </a:r>
            <a:endParaRPr b="1" i="0" sz="24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rgbClr val="000000"/>
              </a:solidFill>
              <a:latin typeface="Arial"/>
              <a:ea typeface="Arial"/>
              <a:cs typeface="Arial"/>
              <a:sym typeface="Arial"/>
            </a:endParaRPr>
          </a:p>
        </p:txBody>
      </p:sp>
      <p:sp>
        <p:nvSpPr>
          <p:cNvPr id="504" name="Google Shape;504;g32ff5f49ad9_2_5"/>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05" name="Google Shape;505;g32ff5f49ad9_2_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chemeClr val="lt1"/>
                </a:solidFill>
              </a:rPr>
              <a:t>Infrastructures</a:t>
            </a:r>
            <a:endParaRPr b="0" i="0" sz="2400" u="none" cap="none" strike="noStrike">
              <a:solidFill>
                <a:schemeClr val="lt1"/>
              </a:solidFill>
              <a:latin typeface="Arial"/>
              <a:ea typeface="Arial"/>
              <a:cs typeface="Arial"/>
              <a:sym typeface="Arial"/>
            </a:endParaRPr>
          </a:p>
        </p:txBody>
      </p:sp>
      <p:pic>
        <p:nvPicPr>
          <p:cNvPr id="506" name="Google Shape;506;g32ff5f49ad9_2_5"/>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07" name="Google Shape;507;g32ff5f49ad9_2_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508" name="Google Shape;508;g32ff5f49ad9_2_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509" name="Google Shape;509;g32ff5f49ad9_2_5"/>
          <p:cNvGrpSpPr/>
          <p:nvPr/>
        </p:nvGrpSpPr>
        <p:grpSpPr>
          <a:xfrm>
            <a:off x="2622925" y="6601537"/>
            <a:ext cx="6677215" cy="70500"/>
            <a:chOff x="2589675" y="6601537"/>
            <a:chExt cx="6677215" cy="70500"/>
          </a:xfrm>
        </p:grpSpPr>
        <p:cxnSp>
          <p:nvCxnSpPr>
            <p:cNvPr id="510" name="Google Shape;510;g32ff5f49ad9_2_5"/>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11" name="Google Shape;511;g32ff5f49ad9_2_5"/>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512" name="Google Shape;512;g32ff5f49ad9_2_5"/>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13" name="Google Shape;513;g32ff5f49ad9_2_5"/>
          <p:cNvSpPr txBox="1"/>
          <p:nvPr/>
        </p:nvSpPr>
        <p:spPr>
          <a:xfrm>
            <a:off x="822625" y="1897775"/>
            <a:ext cx="10721100" cy="212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chemeClr val="dk1"/>
              </a:buClr>
              <a:buSzPts val="1400"/>
              <a:buFont typeface="Roboto"/>
              <a:buChar char="●"/>
            </a:pPr>
            <a:r>
              <a:rPr b="1" lang="en-US">
                <a:solidFill>
                  <a:schemeClr val="dk1"/>
                </a:solidFill>
                <a:latin typeface="Roboto"/>
                <a:ea typeface="Roboto"/>
                <a:cs typeface="Roboto"/>
                <a:sym typeface="Roboto"/>
              </a:rPr>
              <a:t>Overview:</a:t>
            </a:r>
            <a:endParaRPr b="1">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DeepSeek-V3 trained on a cluster of 2048 NVIDIA H800 GPUs.</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Each node contains 8 GPUs interconnected via NVLink and NVSwitch.</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Inter-node communication handled by InfiniBand (IB) interconnects.</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b="1" lang="en-US">
                <a:solidFill>
                  <a:schemeClr val="dk1"/>
                </a:solidFill>
                <a:latin typeface="Roboto"/>
                <a:ea typeface="Roboto"/>
                <a:cs typeface="Roboto"/>
                <a:sym typeface="Roboto"/>
              </a:rPr>
              <a:t>Pivotal Features:</a:t>
            </a:r>
            <a:endParaRPr b="1">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High bandwidth within nodes: NVLink at 160 GB/s.</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Cross-node communication via IB at 50 GB/s.</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Optimized overlapping strategies to hide communication latency during computation.</a:t>
            </a:r>
            <a:endParaRPr>
              <a:solidFill>
                <a:schemeClr val="dk1"/>
              </a:solidFill>
              <a:latin typeface="Roboto"/>
              <a:ea typeface="Roboto"/>
              <a:cs typeface="Roboto"/>
              <a:sym typeface="Roboto"/>
            </a:endParaRPr>
          </a:p>
        </p:txBody>
      </p:sp>
      <p:pic>
        <p:nvPicPr>
          <p:cNvPr id="514" name="Google Shape;514;g32ff5f49ad9_2_5"/>
          <p:cNvPicPr preferRelativeResize="0"/>
          <p:nvPr/>
        </p:nvPicPr>
        <p:blipFill rotWithShape="1">
          <a:blip r:embed="rId4">
            <a:alphaModFix/>
          </a:blip>
          <a:srcRect b="-20467" l="-8389" r="0" t="0"/>
          <a:stretch/>
        </p:blipFill>
        <p:spPr>
          <a:xfrm>
            <a:off x="589450" y="4192238"/>
            <a:ext cx="10744200" cy="1191287"/>
          </a:xfrm>
          <a:prstGeom prst="rect">
            <a:avLst/>
          </a:prstGeom>
          <a:noFill/>
          <a:ln>
            <a:noFill/>
          </a:ln>
        </p:spPr>
      </p:pic>
      <p:sp>
        <p:nvSpPr>
          <p:cNvPr id="515" name="Google Shape;515;g32ff5f49ad9_2_5"/>
          <p:cNvSpPr txBox="1"/>
          <p:nvPr/>
        </p:nvSpPr>
        <p:spPr>
          <a:xfrm>
            <a:off x="836350" y="5209225"/>
            <a:ext cx="10721100" cy="10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latin typeface="Roboto"/>
                <a:ea typeface="Roboto"/>
                <a:cs typeface="Roboto"/>
                <a:sym typeface="Roboto"/>
              </a:rPr>
              <a:t>Overlapping strategy in the DualPipe algorithm for pipeline parallelism. It illustrates how forward and backward computations (orange, green, and blue) are interleaved with pipeline communication (purple) and barriers (red), ensuring that both all-to-all and pipeline-parallel communication are fully hidden during execution. This overlap minimizes idle time and improves training efficiency.</a:t>
            </a:r>
            <a:endParaRPr i="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32ff5f49ad9_2_27"/>
          <p:cNvSpPr txBox="1"/>
          <p:nvPr/>
        </p:nvSpPr>
        <p:spPr>
          <a:xfrm>
            <a:off x="376800" y="1285800"/>
            <a:ext cx="11327100" cy="49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E84B36"/>
                </a:solidFill>
              </a:rPr>
              <a:t>Training Framework Overview</a:t>
            </a:r>
            <a:endParaRPr b="1" sz="2400">
              <a:solidFill>
                <a:srgbClr val="E84B36"/>
              </a:solidFill>
            </a:endParaRPr>
          </a:p>
          <a:p>
            <a:pPr indent="0" lvl="0" marL="0" rtl="0" algn="l">
              <a:lnSpc>
                <a:spcPct val="115000"/>
              </a:lnSpc>
              <a:spcBef>
                <a:spcPts val="600"/>
              </a:spcBef>
              <a:spcAft>
                <a:spcPts val="0"/>
              </a:spcAft>
              <a:buNone/>
            </a:pPr>
            <a:r>
              <a:t/>
            </a:r>
            <a:endParaRPr sz="1800">
              <a:solidFill>
                <a:schemeClr val="dk1"/>
              </a:solidFill>
              <a:latin typeface="Roboto"/>
              <a:ea typeface="Roboto"/>
              <a:cs typeface="Roboto"/>
              <a:sym typeface="Roboto"/>
            </a:endParaRPr>
          </a:p>
          <a:p>
            <a:pPr indent="-342900" lvl="1" marL="914400" rtl="0" algn="l">
              <a:lnSpc>
                <a:spcPct val="115000"/>
              </a:lnSpc>
              <a:spcBef>
                <a:spcPts val="60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Framework Used: HAI-LLM Framework.</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Parallelism Techniques:</a:t>
            </a:r>
            <a:endParaRPr b="1" sz="1800">
              <a:solidFill>
                <a:schemeClr val="dk1"/>
              </a:solidFill>
              <a:latin typeface="Roboto"/>
              <a:ea typeface="Roboto"/>
              <a:cs typeface="Roboto"/>
              <a:sym typeface="Roboto"/>
            </a:endParaRPr>
          </a:p>
          <a:p>
            <a:pPr indent="-342900" lvl="2" marL="13716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16-way Pipeline Parallelism (PP) for distributing layers across GPUs.</a:t>
            </a:r>
            <a:endParaRPr sz="1800">
              <a:solidFill>
                <a:schemeClr val="dk1"/>
              </a:solidFill>
              <a:latin typeface="Roboto"/>
              <a:ea typeface="Roboto"/>
              <a:cs typeface="Roboto"/>
              <a:sym typeface="Roboto"/>
            </a:endParaRPr>
          </a:p>
          <a:p>
            <a:pPr indent="-342900" lvl="2" marL="13716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64-way Expert Parallelism (EP) for MoE layers across nodes.</a:t>
            </a:r>
            <a:endParaRPr sz="1800">
              <a:solidFill>
                <a:schemeClr val="dk1"/>
              </a:solidFill>
              <a:latin typeface="Roboto"/>
              <a:ea typeface="Roboto"/>
              <a:cs typeface="Roboto"/>
              <a:sym typeface="Roboto"/>
            </a:endParaRPr>
          </a:p>
          <a:p>
            <a:pPr indent="-342900" lvl="2" marL="13716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ZeRO-1 Data Parallelism (DP) for memory efficiency.</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Key Innovations:</a:t>
            </a:r>
            <a:endParaRPr b="1" sz="1800">
              <a:solidFill>
                <a:schemeClr val="dk1"/>
              </a:solidFill>
              <a:latin typeface="Roboto"/>
              <a:ea typeface="Roboto"/>
              <a:cs typeface="Roboto"/>
              <a:sym typeface="Roboto"/>
            </a:endParaRPr>
          </a:p>
          <a:p>
            <a:pPr indent="-342900" lvl="2" marL="13716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DualPipe Algorithm:Overlaps computation and communication phases.</a:t>
            </a:r>
            <a:endParaRPr sz="1800">
              <a:solidFill>
                <a:schemeClr val="dk1"/>
              </a:solidFill>
              <a:latin typeface="Roboto"/>
              <a:ea typeface="Roboto"/>
              <a:cs typeface="Roboto"/>
              <a:sym typeface="Roboto"/>
            </a:endParaRPr>
          </a:p>
          <a:p>
            <a:pPr indent="-342900" lvl="2" marL="13716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Efficient cross-node all-to-all communication kernels leveraging IB and NVLink bandwidths.</a:t>
            </a:r>
            <a:endParaRPr sz="1800">
              <a:solidFill>
                <a:schemeClr val="dk1"/>
              </a:solidFill>
              <a:latin typeface="Roboto"/>
              <a:ea typeface="Roboto"/>
              <a:cs typeface="Roboto"/>
              <a:sym typeface="Roboto"/>
            </a:endParaRPr>
          </a:p>
          <a:p>
            <a:pPr indent="0" lvl="0" marL="0" rtl="0" algn="l">
              <a:lnSpc>
                <a:spcPct val="115000"/>
              </a:lnSpc>
              <a:spcBef>
                <a:spcPts val="2100"/>
              </a:spcBef>
              <a:spcAft>
                <a:spcPts val="600"/>
              </a:spcAft>
              <a:buNone/>
            </a:pPr>
            <a:r>
              <a:t/>
            </a:r>
            <a:endParaRPr sz="1800">
              <a:solidFill>
                <a:srgbClr val="E84B36"/>
              </a:solidFill>
              <a:latin typeface="Roboto"/>
              <a:ea typeface="Roboto"/>
              <a:cs typeface="Roboto"/>
              <a:sym typeface="Roboto"/>
            </a:endParaRPr>
          </a:p>
        </p:txBody>
      </p:sp>
      <p:sp>
        <p:nvSpPr>
          <p:cNvPr id="521" name="Google Shape;521;g32ff5f49ad9_2_27"/>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22" name="Google Shape;522;g32ff5f49ad9_2_2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chemeClr val="lt1"/>
                </a:solidFill>
              </a:rPr>
              <a:t>Infrastructures</a:t>
            </a:r>
            <a:endParaRPr b="0" i="0" sz="2400" u="none" cap="none" strike="noStrike">
              <a:solidFill>
                <a:schemeClr val="lt1"/>
              </a:solidFill>
              <a:latin typeface="Arial"/>
              <a:ea typeface="Arial"/>
              <a:cs typeface="Arial"/>
              <a:sym typeface="Arial"/>
            </a:endParaRPr>
          </a:p>
        </p:txBody>
      </p:sp>
      <p:pic>
        <p:nvPicPr>
          <p:cNvPr id="523" name="Google Shape;523;g32ff5f49ad9_2_27"/>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24" name="Google Shape;524;g32ff5f49ad9_2_2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525" name="Google Shape;525;g32ff5f49ad9_2_2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526" name="Google Shape;526;g32ff5f49ad9_2_27"/>
          <p:cNvGrpSpPr/>
          <p:nvPr/>
        </p:nvGrpSpPr>
        <p:grpSpPr>
          <a:xfrm>
            <a:off x="2622925" y="6601537"/>
            <a:ext cx="6677215" cy="70500"/>
            <a:chOff x="2589675" y="6601537"/>
            <a:chExt cx="6677215" cy="70500"/>
          </a:xfrm>
        </p:grpSpPr>
        <p:cxnSp>
          <p:nvCxnSpPr>
            <p:cNvPr id="527" name="Google Shape;527;g32ff5f49ad9_2_27"/>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28" name="Google Shape;528;g32ff5f49ad9_2_27"/>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529" name="Google Shape;529;g32ff5f49ad9_2_27"/>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30bcbaa799_1_24"/>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07" name="Google Shape;107;g330bcbaa799_1_2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Foundation Models</a:t>
            </a:r>
            <a:endParaRPr b="0" i="0" sz="2400" u="none" cap="none" strike="noStrike">
              <a:solidFill>
                <a:schemeClr val="lt1"/>
              </a:solidFill>
              <a:latin typeface="Arial"/>
              <a:ea typeface="Arial"/>
              <a:cs typeface="Arial"/>
              <a:sym typeface="Arial"/>
            </a:endParaRPr>
          </a:p>
        </p:txBody>
      </p:sp>
      <p:pic>
        <p:nvPicPr>
          <p:cNvPr id="108" name="Google Shape;108;g330bcbaa799_1_24"/>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09" name="Google Shape;109;g330bcbaa799_1_2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110" name="Google Shape;110;g330bcbaa799_1_2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111" name="Google Shape;111;g330bcbaa799_1_24"/>
          <p:cNvGrpSpPr/>
          <p:nvPr/>
        </p:nvGrpSpPr>
        <p:grpSpPr>
          <a:xfrm>
            <a:off x="2622925" y="6601537"/>
            <a:ext cx="6677215" cy="70500"/>
            <a:chOff x="2589675" y="6601537"/>
            <a:chExt cx="6677215" cy="70500"/>
          </a:xfrm>
        </p:grpSpPr>
        <p:cxnSp>
          <p:nvCxnSpPr>
            <p:cNvPr id="112" name="Google Shape;112;g330bcbaa799_1_24"/>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13" name="Google Shape;113;g330bcbaa799_1_24"/>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114" name="Google Shape;114;g330bcbaa799_1_24"/>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15" name="Google Shape;115;g330bcbaa799_1_24"/>
          <p:cNvPicPr preferRelativeResize="0"/>
          <p:nvPr/>
        </p:nvPicPr>
        <p:blipFill>
          <a:blip r:embed="rId4">
            <a:alphaModFix/>
          </a:blip>
          <a:stretch>
            <a:fillRect/>
          </a:stretch>
        </p:blipFill>
        <p:spPr>
          <a:xfrm>
            <a:off x="5878826" y="1029463"/>
            <a:ext cx="6117600" cy="5410825"/>
          </a:xfrm>
          <a:prstGeom prst="rect">
            <a:avLst/>
          </a:prstGeom>
          <a:noFill/>
          <a:ln>
            <a:noFill/>
          </a:ln>
        </p:spPr>
      </p:pic>
      <p:sp>
        <p:nvSpPr>
          <p:cNvPr id="116" name="Google Shape;116;g330bcbaa799_1_24"/>
          <p:cNvSpPr txBox="1"/>
          <p:nvPr/>
        </p:nvSpPr>
        <p:spPr>
          <a:xfrm>
            <a:off x="687825" y="1913104"/>
            <a:ext cx="4369800" cy="35664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Char char="●"/>
            </a:pPr>
            <a:r>
              <a:rPr b="1" lang="en-US" sz="2800">
                <a:solidFill>
                  <a:schemeClr val="dk2"/>
                </a:solidFill>
              </a:rPr>
              <a:t>Transformers</a:t>
            </a:r>
            <a:r>
              <a:rPr b="1" lang="en-US" sz="2800">
                <a:solidFill>
                  <a:schemeClr val="dk1"/>
                </a:solidFill>
              </a:rPr>
              <a:t> </a:t>
            </a:r>
            <a:r>
              <a:rPr lang="en-US" sz="2800">
                <a:solidFill>
                  <a:schemeClr val="dk1"/>
                </a:solidFill>
              </a:rPr>
              <a:t>(2017)</a:t>
            </a:r>
            <a:endParaRPr sz="2800">
              <a:solidFill>
                <a:schemeClr val="dk1"/>
              </a:solidFill>
            </a:endParaRPr>
          </a:p>
          <a:p>
            <a:pPr indent="-406400" lvl="0" marL="457200" rtl="0" algn="l">
              <a:spcBef>
                <a:spcPts val="0"/>
              </a:spcBef>
              <a:spcAft>
                <a:spcPts val="0"/>
              </a:spcAft>
              <a:buClr>
                <a:schemeClr val="dk1"/>
              </a:buClr>
              <a:buSzPts val="2800"/>
              <a:buChar char="●"/>
            </a:pPr>
            <a:r>
              <a:rPr b="1" lang="en-US" sz="2800">
                <a:solidFill>
                  <a:schemeClr val="dk2"/>
                </a:solidFill>
              </a:rPr>
              <a:t>BERT </a:t>
            </a:r>
            <a:r>
              <a:rPr lang="en-US" sz="2800">
                <a:solidFill>
                  <a:schemeClr val="dk1"/>
                </a:solidFill>
              </a:rPr>
              <a:t>(2018)</a:t>
            </a:r>
            <a:endParaRPr sz="2800">
              <a:solidFill>
                <a:schemeClr val="dk1"/>
              </a:solidFill>
            </a:endParaRPr>
          </a:p>
          <a:p>
            <a:pPr indent="-406400" lvl="0" marL="457200" rtl="0" algn="l">
              <a:spcBef>
                <a:spcPts val="0"/>
              </a:spcBef>
              <a:spcAft>
                <a:spcPts val="0"/>
              </a:spcAft>
              <a:buClr>
                <a:schemeClr val="dk1"/>
              </a:buClr>
              <a:buSzPts val="2800"/>
              <a:buChar char="●"/>
            </a:pPr>
            <a:r>
              <a:rPr lang="en-US" sz="2800">
                <a:solidFill>
                  <a:schemeClr val="dk1"/>
                </a:solidFill>
              </a:rPr>
              <a:t>GPT-3 (2020)</a:t>
            </a:r>
            <a:endParaRPr sz="2800">
              <a:solidFill>
                <a:schemeClr val="dk1"/>
              </a:solidFill>
            </a:endParaRPr>
          </a:p>
          <a:p>
            <a:pPr indent="-406400" lvl="0" marL="457200" rtl="0" algn="l">
              <a:spcBef>
                <a:spcPts val="0"/>
              </a:spcBef>
              <a:spcAft>
                <a:spcPts val="0"/>
              </a:spcAft>
              <a:buClr>
                <a:schemeClr val="dk1"/>
              </a:buClr>
              <a:buSzPts val="2800"/>
              <a:buChar char="●"/>
            </a:pPr>
            <a:r>
              <a:rPr lang="en-US" sz="2800">
                <a:solidFill>
                  <a:schemeClr val="dk1"/>
                </a:solidFill>
              </a:rPr>
              <a:t>Stable Diffusion (2022)</a:t>
            </a:r>
            <a:endParaRPr sz="2800">
              <a:solidFill>
                <a:schemeClr val="dk1"/>
              </a:solidFill>
            </a:endParaRPr>
          </a:p>
          <a:p>
            <a:pPr indent="-406400" lvl="0" marL="457200" rtl="0" algn="l">
              <a:spcBef>
                <a:spcPts val="0"/>
              </a:spcBef>
              <a:spcAft>
                <a:spcPts val="0"/>
              </a:spcAft>
              <a:buClr>
                <a:schemeClr val="dk1"/>
              </a:buClr>
              <a:buSzPts val="2800"/>
              <a:buChar char="●"/>
            </a:pPr>
            <a:r>
              <a:rPr lang="en-US" sz="2800">
                <a:solidFill>
                  <a:schemeClr val="dk1"/>
                </a:solidFill>
              </a:rPr>
              <a:t>…</a:t>
            </a:r>
            <a:endParaRPr sz="2800">
              <a:solidFill>
                <a:schemeClr val="dk1"/>
              </a:solidFill>
            </a:endParaRPr>
          </a:p>
          <a:p>
            <a:pPr indent="-406400" lvl="0" marL="457200" rtl="0" algn="l">
              <a:spcBef>
                <a:spcPts val="0"/>
              </a:spcBef>
              <a:spcAft>
                <a:spcPts val="0"/>
              </a:spcAft>
              <a:buClr>
                <a:srgbClr val="E84B36"/>
              </a:buClr>
              <a:buSzPts val="2800"/>
              <a:buChar char="●"/>
            </a:pPr>
            <a:r>
              <a:rPr lang="en-US" sz="2800">
                <a:solidFill>
                  <a:srgbClr val="E84B36"/>
                </a:solidFill>
              </a:rPr>
              <a:t>llama 3</a:t>
            </a:r>
            <a:endParaRPr sz="2800">
              <a:solidFill>
                <a:srgbClr val="E84B36"/>
              </a:solidFill>
            </a:endParaRPr>
          </a:p>
          <a:p>
            <a:pPr indent="-406400" lvl="0" marL="457200" rtl="0" algn="l">
              <a:spcBef>
                <a:spcPts val="0"/>
              </a:spcBef>
              <a:spcAft>
                <a:spcPts val="0"/>
              </a:spcAft>
              <a:buClr>
                <a:srgbClr val="E84B36"/>
              </a:buClr>
              <a:buSzPts val="2800"/>
              <a:buChar char="●"/>
            </a:pPr>
            <a:r>
              <a:rPr lang="en-US" sz="2800">
                <a:solidFill>
                  <a:srgbClr val="E84B36"/>
                </a:solidFill>
              </a:rPr>
              <a:t>Deepseek</a:t>
            </a:r>
            <a:endParaRPr sz="2800">
              <a:solidFill>
                <a:srgbClr val="E84B3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330b2db8419_2_22"/>
          <p:cNvSpPr txBox="1"/>
          <p:nvPr/>
        </p:nvSpPr>
        <p:spPr>
          <a:xfrm>
            <a:off x="376800" y="1285800"/>
            <a:ext cx="11327100" cy="49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400">
                <a:solidFill>
                  <a:srgbClr val="E84B36"/>
                </a:solidFill>
              </a:rPr>
              <a:t>Efficient Cross-Node Communication</a:t>
            </a:r>
            <a:endParaRPr sz="18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t/>
            </a:r>
            <a:endParaRPr sz="1800">
              <a:solidFill>
                <a:schemeClr val="dk1"/>
              </a:solidFill>
              <a:latin typeface="Roboto"/>
              <a:ea typeface="Roboto"/>
              <a:cs typeface="Roboto"/>
              <a:sym typeface="Roboto"/>
            </a:endParaRPr>
          </a:p>
          <a:p>
            <a:pPr indent="-342900" lvl="0" marL="457200" rtl="0" algn="l">
              <a:lnSpc>
                <a:spcPct val="115000"/>
              </a:lnSpc>
              <a:spcBef>
                <a:spcPts val="60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Implementation Details</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Customized all-to-all kernels co-designed with MoE gating and network topology.</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Tokens routed to at most 4 nodes, reducing IB traffic.</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Bandwidth Utilization</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NVLink bandwidth fully leveraged for intra-node communication.</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IB handles inter-node transfers efficiently with overlap between IB and NVLink operations.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Optimization Techniques</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Warp specialization conserves GPU SMs for communication tasks.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Auto-tuned chunk sizes minimize L2 cache interference.</a:t>
            </a:r>
            <a:endParaRPr sz="1800">
              <a:solidFill>
                <a:schemeClr val="dk1"/>
              </a:solidFill>
              <a:latin typeface="Roboto"/>
              <a:ea typeface="Roboto"/>
              <a:cs typeface="Roboto"/>
              <a:sym typeface="Roboto"/>
            </a:endParaRPr>
          </a:p>
          <a:p>
            <a:pPr indent="0" lvl="0" marL="0" rtl="0" algn="l">
              <a:lnSpc>
                <a:spcPct val="115000"/>
              </a:lnSpc>
              <a:spcBef>
                <a:spcPts val="2100"/>
              </a:spcBef>
              <a:spcAft>
                <a:spcPts val="600"/>
              </a:spcAft>
              <a:buNone/>
            </a:pPr>
            <a:r>
              <a:t/>
            </a:r>
            <a:endParaRPr sz="1800">
              <a:solidFill>
                <a:schemeClr val="dk1"/>
              </a:solidFill>
              <a:latin typeface="Roboto"/>
              <a:ea typeface="Roboto"/>
              <a:cs typeface="Roboto"/>
              <a:sym typeface="Roboto"/>
            </a:endParaRPr>
          </a:p>
        </p:txBody>
      </p:sp>
      <p:sp>
        <p:nvSpPr>
          <p:cNvPr id="535" name="Google Shape;535;g330b2db8419_2_22"/>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36" name="Google Shape;536;g330b2db8419_2_22"/>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chemeClr val="lt1"/>
                </a:solidFill>
              </a:rPr>
              <a:t>Infrastructures</a:t>
            </a:r>
            <a:endParaRPr b="0" i="0" sz="2400" u="none" cap="none" strike="noStrike">
              <a:solidFill>
                <a:schemeClr val="lt1"/>
              </a:solidFill>
              <a:latin typeface="Arial"/>
              <a:ea typeface="Arial"/>
              <a:cs typeface="Arial"/>
              <a:sym typeface="Arial"/>
            </a:endParaRPr>
          </a:p>
        </p:txBody>
      </p:sp>
      <p:pic>
        <p:nvPicPr>
          <p:cNvPr id="537" name="Google Shape;537;g330b2db8419_2_22"/>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38" name="Google Shape;538;g330b2db8419_2_2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539" name="Google Shape;539;g330b2db8419_2_2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540" name="Google Shape;540;g330b2db8419_2_22"/>
          <p:cNvGrpSpPr/>
          <p:nvPr/>
        </p:nvGrpSpPr>
        <p:grpSpPr>
          <a:xfrm>
            <a:off x="2622925" y="6601537"/>
            <a:ext cx="6677215" cy="70500"/>
            <a:chOff x="2589675" y="6601537"/>
            <a:chExt cx="6677215" cy="70500"/>
          </a:xfrm>
        </p:grpSpPr>
        <p:cxnSp>
          <p:nvCxnSpPr>
            <p:cNvPr id="541" name="Google Shape;541;g330b2db8419_2_22"/>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42" name="Google Shape;542;g330b2db8419_2_22"/>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543" name="Google Shape;543;g330b2db8419_2_22"/>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330b2db8419_2_9"/>
          <p:cNvSpPr txBox="1"/>
          <p:nvPr/>
        </p:nvSpPr>
        <p:spPr>
          <a:xfrm>
            <a:off x="376800" y="1285800"/>
            <a:ext cx="11327100" cy="49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E84B36"/>
                </a:solidFill>
              </a:rPr>
              <a:t>DualPipe Algorithm</a:t>
            </a:r>
            <a:endParaRPr sz="1800">
              <a:solidFill>
                <a:schemeClr val="dk1"/>
              </a:solidFill>
              <a:latin typeface="Roboto"/>
              <a:ea typeface="Roboto"/>
              <a:cs typeface="Roboto"/>
              <a:sym typeface="Roboto"/>
            </a:endParaRPr>
          </a:p>
          <a:p>
            <a:pPr indent="0" lvl="0" marL="457200" rtl="0" algn="l">
              <a:lnSpc>
                <a:spcPct val="115000"/>
              </a:lnSpc>
              <a:spcBef>
                <a:spcPts val="600"/>
              </a:spcBef>
              <a:spcAft>
                <a:spcPts val="0"/>
              </a:spcAft>
              <a:buNone/>
            </a:pPr>
            <a:r>
              <a:t/>
            </a:r>
            <a:endParaRPr sz="1800">
              <a:solidFill>
                <a:schemeClr val="dk1"/>
              </a:solidFill>
              <a:latin typeface="Roboto"/>
              <a:ea typeface="Roboto"/>
              <a:cs typeface="Roboto"/>
              <a:sym typeface="Roboto"/>
            </a:endParaRPr>
          </a:p>
          <a:p>
            <a:pPr indent="-342900" lvl="0" marL="457200" rtl="0" algn="l">
              <a:lnSpc>
                <a:spcPct val="115000"/>
              </a:lnSpc>
              <a:spcBef>
                <a:spcPts val="60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Problem Addressed</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High communication overhead in cross-node expert parallelism (~1:1 computation-to-communication ratio).</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Solution</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DualPipe overlaps forward/backward computation with communication phases.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Bidirectional pipeline scheduling minimizes idle time.</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b="1" lang="en-US" sz="1800">
                <a:solidFill>
                  <a:schemeClr val="dk1"/>
                </a:solidFill>
                <a:latin typeface="Roboto"/>
                <a:ea typeface="Roboto"/>
                <a:cs typeface="Roboto"/>
                <a:sym typeface="Roboto"/>
              </a:rPr>
              <a:t>Benefits</a:t>
            </a:r>
            <a:endParaRPr b="1"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Achieves near-zero all-to-all communication overhead as model scales.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Reduces pipeline bubbles while maintaining memory efficiency.</a:t>
            </a:r>
            <a:endParaRPr sz="1800">
              <a:solidFill>
                <a:schemeClr val="dk1"/>
              </a:solidFill>
              <a:latin typeface="Roboto"/>
              <a:ea typeface="Roboto"/>
              <a:cs typeface="Roboto"/>
              <a:sym typeface="Roboto"/>
            </a:endParaRPr>
          </a:p>
        </p:txBody>
      </p:sp>
      <p:sp>
        <p:nvSpPr>
          <p:cNvPr id="549" name="Google Shape;549;g330b2db8419_2_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50" name="Google Shape;550;g330b2db8419_2_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chemeClr val="lt1"/>
                </a:solidFill>
              </a:rPr>
              <a:t>Infrastructures</a:t>
            </a:r>
            <a:endParaRPr b="0" i="0" sz="2400" u="none" cap="none" strike="noStrike">
              <a:solidFill>
                <a:schemeClr val="lt1"/>
              </a:solidFill>
              <a:latin typeface="Arial"/>
              <a:ea typeface="Arial"/>
              <a:cs typeface="Arial"/>
              <a:sym typeface="Arial"/>
            </a:endParaRPr>
          </a:p>
        </p:txBody>
      </p:sp>
      <p:pic>
        <p:nvPicPr>
          <p:cNvPr id="551" name="Google Shape;551;g330b2db8419_2_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52" name="Google Shape;552;g330b2db8419_2_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553" name="Google Shape;553;g330b2db8419_2_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554" name="Google Shape;554;g330b2db8419_2_9"/>
          <p:cNvGrpSpPr/>
          <p:nvPr/>
        </p:nvGrpSpPr>
        <p:grpSpPr>
          <a:xfrm>
            <a:off x="2622925" y="6601537"/>
            <a:ext cx="6677215" cy="70500"/>
            <a:chOff x="2589675" y="6601537"/>
            <a:chExt cx="6677215" cy="70500"/>
          </a:xfrm>
        </p:grpSpPr>
        <p:cxnSp>
          <p:nvCxnSpPr>
            <p:cNvPr id="555" name="Google Shape;555;g330b2db8419_2_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56" name="Google Shape;556;g330b2db8419_2_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557" name="Google Shape;557;g330b2db8419_2_9"/>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330b2db8419_2_38"/>
          <p:cNvSpPr txBox="1"/>
          <p:nvPr/>
        </p:nvSpPr>
        <p:spPr>
          <a:xfrm>
            <a:off x="376800" y="975750"/>
            <a:ext cx="11327100" cy="49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E84B36"/>
                </a:solidFill>
              </a:rPr>
              <a:t>Extremely Memory Saving with Minimal Overhead</a:t>
            </a:r>
            <a:endParaRPr sz="18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t/>
            </a:r>
            <a:endParaRPr sz="1800">
              <a:solidFill>
                <a:schemeClr val="dk1"/>
              </a:solidFill>
              <a:latin typeface="Roboto"/>
              <a:ea typeface="Roboto"/>
              <a:cs typeface="Roboto"/>
              <a:sym typeface="Roboto"/>
            </a:endParaRPr>
          </a:p>
          <a:p>
            <a:pPr indent="-342900" lvl="0" marL="457200" rtl="0" algn="l">
              <a:lnSpc>
                <a:spcPct val="115000"/>
              </a:lnSpc>
              <a:spcBef>
                <a:spcPts val="600"/>
              </a:spcBef>
              <a:spcAft>
                <a:spcPts val="0"/>
              </a:spcAft>
              <a:buClr>
                <a:schemeClr val="dk1"/>
              </a:buClr>
              <a:buSzPts val="1800"/>
              <a:buFont typeface="Arial"/>
              <a:buChar char="●"/>
            </a:pPr>
            <a:r>
              <a:rPr b="1" lang="en-US" sz="1800">
                <a:solidFill>
                  <a:schemeClr val="dk1"/>
                </a:solidFill>
              </a:rPr>
              <a:t>Recomputing RMSNorm &amp; MLA Up-Projection</a:t>
            </a:r>
            <a:r>
              <a:rPr lang="en-US" sz="1800">
                <a:solidFill>
                  <a:schemeClr val="dk1"/>
                </a:solidFill>
              </a:rPr>
              <a:t>: Avoids storing outputs, saving memory with minimal compute cost.</a:t>
            </a:r>
            <a:endParaRPr sz="1800">
              <a:solidFill>
                <a:schemeClr val="dk1"/>
              </a:solidFill>
            </a:endParaRPr>
          </a:p>
          <a:p>
            <a:pPr indent="0" lvl="0" marL="457200" rtl="0" algn="l">
              <a:lnSpc>
                <a:spcPct val="115000"/>
              </a:lnSpc>
              <a:spcBef>
                <a:spcPts val="600"/>
              </a:spcBef>
              <a:spcAft>
                <a:spcPts val="0"/>
              </a:spcAft>
              <a:buNone/>
            </a:pPr>
            <a:r>
              <a:t/>
            </a:r>
            <a:endParaRPr sz="1800">
              <a:solidFill>
                <a:schemeClr val="dk1"/>
              </a:solidFill>
            </a:endParaRPr>
          </a:p>
          <a:p>
            <a:pPr indent="-342900" lvl="0" marL="457200" rtl="0" algn="l">
              <a:lnSpc>
                <a:spcPct val="115000"/>
              </a:lnSpc>
              <a:spcBef>
                <a:spcPts val="600"/>
              </a:spcBef>
              <a:spcAft>
                <a:spcPts val="0"/>
              </a:spcAft>
              <a:buClr>
                <a:schemeClr val="dk1"/>
              </a:buClr>
              <a:buSzPts val="1800"/>
              <a:buFont typeface="Arial"/>
              <a:buChar char="●"/>
            </a:pPr>
            <a:r>
              <a:rPr b="1" lang="en-US" sz="1800">
                <a:solidFill>
                  <a:schemeClr val="dk1"/>
                </a:solidFill>
              </a:rPr>
              <a:t>EMA on CPU</a:t>
            </a:r>
            <a:r>
              <a:rPr lang="en-US" sz="1800">
                <a:solidFill>
                  <a:schemeClr val="dk1"/>
                </a:solidFill>
              </a:rPr>
              <a:t>: Keeps EMA parameters in CPU memory, updating asynchronously to cut GPU usage without delays.</a:t>
            </a:r>
            <a:endParaRPr sz="1800">
              <a:solidFill>
                <a:schemeClr val="dk1"/>
              </a:solidFill>
            </a:endParaRPr>
          </a:p>
          <a:p>
            <a:pPr indent="0" lvl="0" marL="457200" rtl="0" algn="l">
              <a:lnSpc>
                <a:spcPct val="115000"/>
              </a:lnSpc>
              <a:spcBef>
                <a:spcPts val="600"/>
              </a:spcBef>
              <a:spcAft>
                <a:spcPts val="0"/>
              </a:spcAft>
              <a:buNone/>
            </a:pPr>
            <a:r>
              <a:t/>
            </a:r>
            <a:endParaRPr sz="1800">
              <a:solidFill>
                <a:schemeClr val="dk1"/>
              </a:solidFill>
            </a:endParaRPr>
          </a:p>
          <a:p>
            <a:pPr indent="-342900" lvl="0" marL="457200" rtl="0" algn="l">
              <a:lnSpc>
                <a:spcPct val="115000"/>
              </a:lnSpc>
              <a:spcBef>
                <a:spcPts val="600"/>
              </a:spcBef>
              <a:spcAft>
                <a:spcPts val="0"/>
              </a:spcAft>
              <a:buClr>
                <a:schemeClr val="dk1"/>
              </a:buClr>
              <a:buSzPts val="1800"/>
              <a:buFont typeface="Arial"/>
              <a:buChar char="●"/>
            </a:pPr>
            <a:r>
              <a:rPr b="1" lang="en-US" sz="1800">
                <a:solidFill>
                  <a:schemeClr val="dk1"/>
                </a:solidFill>
              </a:rPr>
              <a:t>Shared Embedding &amp; Output Head for MTP</a:t>
            </a:r>
            <a:r>
              <a:rPr lang="en-US" sz="1800">
                <a:solidFill>
                  <a:schemeClr val="dk1"/>
                </a:solidFill>
              </a:rPr>
              <a:t>: Uses same PP rank for shallow &amp; deep layers, enabling parameter sharing.</a:t>
            </a:r>
            <a:endParaRPr sz="1800">
              <a:solidFill>
                <a:schemeClr val="dk1"/>
              </a:solidFill>
            </a:endParaRPr>
          </a:p>
          <a:p>
            <a:pPr indent="0" lvl="0" marL="457200" rtl="0" algn="l">
              <a:lnSpc>
                <a:spcPct val="115000"/>
              </a:lnSpc>
              <a:spcBef>
                <a:spcPts val="600"/>
              </a:spcBef>
              <a:spcAft>
                <a:spcPts val="0"/>
              </a:spcAft>
              <a:buNone/>
            </a:pPr>
            <a:r>
              <a:t/>
            </a:r>
            <a:endParaRPr sz="1800">
              <a:solidFill>
                <a:schemeClr val="dk1"/>
              </a:solidFill>
            </a:endParaRPr>
          </a:p>
          <a:p>
            <a:pPr indent="-342900" lvl="0" marL="457200" rtl="0" algn="l">
              <a:lnSpc>
                <a:spcPct val="115000"/>
              </a:lnSpc>
              <a:spcBef>
                <a:spcPts val="600"/>
              </a:spcBef>
              <a:spcAft>
                <a:spcPts val="0"/>
              </a:spcAft>
              <a:buClr>
                <a:schemeClr val="dk1"/>
              </a:buClr>
              <a:buSzPts val="1800"/>
              <a:buFont typeface="Arial"/>
              <a:buChar char="●"/>
            </a:pPr>
            <a:r>
              <a:rPr b="1" lang="en-US" sz="1800">
                <a:solidFill>
                  <a:schemeClr val="dk1"/>
                </a:solidFill>
              </a:rPr>
              <a:t>Impact</a:t>
            </a:r>
            <a:r>
              <a:rPr lang="en-US" sz="1800">
                <a:solidFill>
                  <a:schemeClr val="dk1"/>
                </a:solidFill>
              </a:rPr>
              <a:t>: Reduces GPU memory while maintaining stability, enabling large-scale training without costly tensor parallelism.</a:t>
            </a:r>
            <a:endParaRPr sz="1800">
              <a:solidFill>
                <a:schemeClr val="dk1"/>
              </a:solidFill>
            </a:endParaRPr>
          </a:p>
          <a:p>
            <a:pPr indent="0" lvl="0" marL="457200" rtl="0" algn="l">
              <a:lnSpc>
                <a:spcPct val="115000"/>
              </a:lnSpc>
              <a:spcBef>
                <a:spcPts val="600"/>
              </a:spcBef>
              <a:spcAft>
                <a:spcPts val="0"/>
              </a:spcAft>
              <a:buNone/>
            </a:pPr>
            <a:r>
              <a:t/>
            </a:r>
            <a:endParaRPr b="1" sz="1700">
              <a:solidFill>
                <a:schemeClr val="dk1"/>
              </a:solidFill>
            </a:endParaRPr>
          </a:p>
          <a:p>
            <a:pPr indent="0" lvl="0" marL="0" rtl="0" algn="l">
              <a:lnSpc>
                <a:spcPct val="115000"/>
              </a:lnSpc>
              <a:spcBef>
                <a:spcPts val="600"/>
              </a:spcBef>
              <a:spcAft>
                <a:spcPts val="600"/>
              </a:spcAft>
              <a:buNone/>
            </a:pPr>
            <a:r>
              <a:t/>
            </a:r>
            <a:endParaRPr sz="1800">
              <a:solidFill>
                <a:schemeClr val="dk1"/>
              </a:solidFill>
              <a:latin typeface="Roboto"/>
              <a:ea typeface="Roboto"/>
              <a:cs typeface="Roboto"/>
              <a:sym typeface="Roboto"/>
            </a:endParaRPr>
          </a:p>
        </p:txBody>
      </p:sp>
      <p:sp>
        <p:nvSpPr>
          <p:cNvPr id="563" name="Google Shape;563;g330b2db8419_2_3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64" name="Google Shape;564;g330b2db8419_2_3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chemeClr val="lt1"/>
                </a:solidFill>
              </a:rPr>
              <a:t>Infrastructures</a:t>
            </a:r>
            <a:endParaRPr b="0" i="0" sz="2400" u="none" cap="none" strike="noStrike">
              <a:solidFill>
                <a:schemeClr val="lt1"/>
              </a:solidFill>
              <a:latin typeface="Arial"/>
              <a:ea typeface="Arial"/>
              <a:cs typeface="Arial"/>
              <a:sym typeface="Arial"/>
            </a:endParaRPr>
          </a:p>
        </p:txBody>
      </p:sp>
      <p:pic>
        <p:nvPicPr>
          <p:cNvPr id="565" name="Google Shape;565;g330b2db8419_2_3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66" name="Google Shape;566;g330b2db8419_2_3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567" name="Google Shape;567;g330b2db8419_2_3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568" name="Google Shape;568;g330b2db8419_2_38"/>
          <p:cNvGrpSpPr/>
          <p:nvPr/>
        </p:nvGrpSpPr>
        <p:grpSpPr>
          <a:xfrm>
            <a:off x="2622925" y="6601537"/>
            <a:ext cx="6677215" cy="70500"/>
            <a:chOff x="2589675" y="6601537"/>
            <a:chExt cx="6677215" cy="70500"/>
          </a:xfrm>
        </p:grpSpPr>
        <p:cxnSp>
          <p:nvCxnSpPr>
            <p:cNvPr id="569" name="Google Shape;569;g330b2db8419_2_3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70" name="Google Shape;570;g330b2db8419_2_3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571" name="Google Shape;571;g330b2db8419_2_38"/>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330b2db8419_2_58"/>
          <p:cNvSpPr txBox="1"/>
          <p:nvPr/>
        </p:nvSpPr>
        <p:spPr>
          <a:xfrm>
            <a:off x="376800" y="975750"/>
            <a:ext cx="11327100" cy="49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E84B36"/>
                </a:solidFill>
              </a:rPr>
              <a:t>Overview</a:t>
            </a:r>
            <a:endParaRPr b="1" sz="2400">
              <a:solidFill>
                <a:srgbClr val="E84B36"/>
              </a:solidFill>
            </a:endParaRPr>
          </a:p>
          <a:p>
            <a:pPr indent="0" lvl="0" marL="0" rtl="0" algn="l">
              <a:spcBef>
                <a:spcPts val="0"/>
              </a:spcBef>
              <a:spcAft>
                <a:spcPts val="0"/>
              </a:spcAft>
              <a:buNone/>
            </a:pPr>
            <a:r>
              <a:t/>
            </a:r>
            <a:endParaRPr b="1" sz="2400">
              <a:solidFill>
                <a:srgbClr val="E84B36"/>
              </a:solidFill>
            </a:endParaRPr>
          </a:p>
          <a:p>
            <a:pPr indent="0" lvl="0" marL="0" rtl="0" algn="l">
              <a:lnSpc>
                <a:spcPct val="115000"/>
              </a:lnSpc>
              <a:spcBef>
                <a:spcPts val="1500"/>
              </a:spcBef>
              <a:spcAft>
                <a:spcPts val="0"/>
              </a:spcAft>
              <a:buNone/>
            </a:pPr>
            <a:r>
              <a:rPr b="1" lang="en-US" sz="1800">
                <a:solidFill>
                  <a:schemeClr val="dk1"/>
                </a:solidFill>
                <a:latin typeface="Roboto"/>
                <a:ea typeface="Roboto"/>
                <a:cs typeface="Roboto"/>
                <a:sym typeface="Roboto"/>
              </a:rPr>
              <a:t>Deployment Strategy</a:t>
            </a:r>
            <a:endParaRPr b="1" sz="1800">
              <a:solidFill>
                <a:schemeClr val="dk1"/>
              </a:solidFill>
              <a:latin typeface="Roboto"/>
              <a:ea typeface="Roboto"/>
              <a:cs typeface="Roboto"/>
              <a:sym typeface="Roboto"/>
            </a:endParaRPr>
          </a:p>
          <a:p>
            <a:pPr indent="-342900" lvl="0" marL="457200" rtl="0" algn="l">
              <a:lnSpc>
                <a:spcPct val="115000"/>
              </a:lnSpc>
              <a:spcBef>
                <a:spcPts val="150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Prefilling and decoding stages separated for efficiency.</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Minimum deployment unit:</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Prefilling: 4 nodes, with 32 GPUs.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Decoding: 40 nodes, with 320 GPUs.</a:t>
            </a:r>
            <a:endParaRPr sz="1800">
              <a:solidFill>
                <a:schemeClr val="dk1"/>
              </a:solidFill>
              <a:latin typeface="Roboto"/>
              <a:ea typeface="Roboto"/>
              <a:cs typeface="Roboto"/>
              <a:sym typeface="Roboto"/>
            </a:endParaRPr>
          </a:p>
          <a:p>
            <a:pPr indent="0" lvl="0" marL="0" rtl="0" algn="l">
              <a:lnSpc>
                <a:spcPct val="115000"/>
              </a:lnSpc>
              <a:spcBef>
                <a:spcPts val="3000"/>
              </a:spcBef>
              <a:spcAft>
                <a:spcPts val="0"/>
              </a:spcAft>
              <a:buNone/>
            </a:pPr>
            <a:r>
              <a:rPr b="1" lang="en-US" sz="1800">
                <a:solidFill>
                  <a:schemeClr val="dk1"/>
                </a:solidFill>
                <a:latin typeface="Roboto"/>
                <a:ea typeface="Roboto"/>
                <a:cs typeface="Roboto"/>
                <a:sym typeface="Roboto"/>
              </a:rPr>
              <a:t>Key Features</a:t>
            </a:r>
            <a:endParaRPr b="1" sz="1800">
              <a:solidFill>
                <a:schemeClr val="dk1"/>
              </a:solidFill>
              <a:latin typeface="Roboto"/>
              <a:ea typeface="Roboto"/>
              <a:cs typeface="Roboto"/>
              <a:sym typeface="Roboto"/>
            </a:endParaRPr>
          </a:p>
          <a:p>
            <a:pPr indent="-342900" lvl="0" marL="457200" rtl="0" algn="l">
              <a:lnSpc>
                <a:spcPct val="115000"/>
              </a:lnSpc>
              <a:spcBef>
                <a:spcPts val="60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Prefilling uses redundant experts for load balancing across GPUs.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US" sz="1800">
                <a:solidFill>
                  <a:schemeClr val="dk1"/>
                </a:solidFill>
                <a:latin typeface="Roboto"/>
                <a:ea typeface="Roboto"/>
                <a:cs typeface="Roboto"/>
                <a:sym typeface="Roboto"/>
              </a:rPr>
              <a:t>Decoding employs direct point-to-point transfers over IB for low latency.</a:t>
            </a:r>
            <a:endParaRPr sz="18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chemeClr val="dk1"/>
              </a:solidFill>
              <a:latin typeface="Roboto"/>
              <a:ea typeface="Roboto"/>
              <a:cs typeface="Roboto"/>
              <a:sym typeface="Roboto"/>
            </a:endParaRPr>
          </a:p>
          <a:p>
            <a:pPr indent="0" lvl="0" marL="0" rtl="0" algn="l">
              <a:spcBef>
                <a:spcPts val="1500"/>
              </a:spcBef>
              <a:spcAft>
                <a:spcPts val="0"/>
              </a:spcAft>
              <a:buNone/>
            </a:pPr>
            <a:r>
              <a:t/>
            </a:r>
            <a:endParaRPr b="1" sz="2400">
              <a:solidFill>
                <a:srgbClr val="E84B36"/>
              </a:solidFill>
            </a:endParaRPr>
          </a:p>
          <a:p>
            <a:pPr indent="0" lvl="0" marL="0" rtl="0" algn="l">
              <a:lnSpc>
                <a:spcPct val="115000"/>
              </a:lnSpc>
              <a:spcBef>
                <a:spcPts val="600"/>
              </a:spcBef>
              <a:spcAft>
                <a:spcPts val="0"/>
              </a:spcAft>
              <a:buNone/>
            </a:pPr>
            <a:r>
              <a:t/>
            </a:r>
            <a:endParaRPr sz="18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t/>
            </a:r>
            <a:endParaRPr sz="1700">
              <a:solidFill>
                <a:schemeClr val="dk1"/>
              </a:solidFill>
            </a:endParaRPr>
          </a:p>
          <a:p>
            <a:pPr indent="0" lvl="0" marL="0" rtl="0" algn="l">
              <a:lnSpc>
                <a:spcPct val="115000"/>
              </a:lnSpc>
              <a:spcBef>
                <a:spcPts val="600"/>
              </a:spcBef>
              <a:spcAft>
                <a:spcPts val="600"/>
              </a:spcAft>
              <a:buNone/>
            </a:pPr>
            <a:r>
              <a:t/>
            </a:r>
            <a:endParaRPr sz="1800">
              <a:solidFill>
                <a:schemeClr val="dk1"/>
              </a:solidFill>
              <a:latin typeface="Roboto"/>
              <a:ea typeface="Roboto"/>
              <a:cs typeface="Roboto"/>
              <a:sym typeface="Roboto"/>
            </a:endParaRPr>
          </a:p>
        </p:txBody>
      </p:sp>
      <p:sp>
        <p:nvSpPr>
          <p:cNvPr id="577" name="Google Shape;577;g330b2db8419_2_58"/>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78" name="Google Shape;578;g330b2db8419_2_5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chemeClr val="lt1"/>
                </a:solidFill>
              </a:rPr>
              <a:t>Inference and Deployment</a:t>
            </a:r>
            <a:endParaRPr b="0" i="0" sz="2400" u="none" cap="none" strike="noStrike">
              <a:solidFill>
                <a:schemeClr val="lt1"/>
              </a:solidFill>
              <a:latin typeface="Arial"/>
              <a:ea typeface="Arial"/>
              <a:cs typeface="Arial"/>
              <a:sym typeface="Arial"/>
            </a:endParaRPr>
          </a:p>
        </p:txBody>
      </p:sp>
      <p:pic>
        <p:nvPicPr>
          <p:cNvPr id="579" name="Google Shape;579;g330b2db8419_2_5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80" name="Google Shape;580;g330b2db8419_2_5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581" name="Google Shape;581;g330b2db8419_2_5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582" name="Google Shape;582;g330b2db8419_2_58"/>
          <p:cNvGrpSpPr/>
          <p:nvPr/>
        </p:nvGrpSpPr>
        <p:grpSpPr>
          <a:xfrm>
            <a:off x="2622925" y="6601537"/>
            <a:ext cx="6677215" cy="70500"/>
            <a:chOff x="2589675" y="6601537"/>
            <a:chExt cx="6677215" cy="70500"/>
          </a:xfrm>
        </p:grpSpPr>
        <p:cxnSp>
          <p:nvCxnSpPr>
            <p:cNvPr id="583" name="Google Shape;583;g330b2db8419_2_5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84" name="Google Shape;584;g330b2db8419_2_5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585" name="Google Shape;585;g330b2db8419_2_58"/>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330b2db8419_2_73"/>
          <p:cNvSpPr txBox="1"/>
          <p:nvPr/>
        </p:nvSpPr>
        <p:spPr>
          <a:xfrm>
            <a:off x="376800" y="975750"/>
            <a:ext cx="11327100" cy="49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E84B36"/>
                </a:solidFill>
              </a:rPr>
              <a:t>Prefilling stage</a:t>
            </a:r>
            <a:endParaRPr b="1" sz="2400">
              <a:solidFill>
                <a:srgbClr val="E84B36"/>
              </a:solidFill>
            </a:endParaRPr>
          </a:p>
          <a:p>
            <a:pPr indent="0" lvl="0" marL="0" rtl="0" algn="l">
              <a:spcBef>
                <a:spcPts val="0"/>
              </a:spcBef>
              <a:spcAft>
                <a:spcPts val="0"/>
              </a:spcAft>
              <a:buNone/>
            </a:pPr>
            <a:r>
              <a:t/>
            </a:r>
            <a:endParaRPr b="1" sz="2400">
              <a:solidFill>
                <a:srgbClr val="E84B36"/>
              </a:solidFill>
            </a:endParaRPr>
          </a:p>
          <a:p>
            <a:pPr indent="-342900" lvl="0" marL="457200" rtl="0" algn="l">
              <a:lnSpc>
                <a:spcPct val="115000"/>
              </a:lnSpc>
              <a:spcBef>
                <a:spcPts val="600"/>
              </a:spcBef>
              <a:spcAft>
                <a:spcPts val="0"/>
              </a:spcAft>
              <a:buClr>
                <a:schemeClr val="dk1"/>
              </a:buClr>
              <a:buSzPts val="1800"/>
              <a:buChar char="●"/>
            </a:pPr>
            <a:r>
              <a:rPr b="1" lang="en-US" sz="1800">
                <a:solidFill>
                  <a:schemeClr val="dk1"/>
                </a:solidFill>
              </a:rPr>
              <a:t>Configuration</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Attention layers use TP4 with Sequence Parallelism (SP).</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MoE layers use EP32 to ensure large batch sizes per expert.</a:t>
            </a:r>
            <a:endParaRPr sz="1800">
              <a:solidFill>
                <a:schemeClr val="dk1"/>
              </a:solidFill>
            </a:endParaRPr>
          </a:p>
          <a:p>
            <a:pPr indent="0" lvl="0" marL="457200" rtl="0" algn="l">
              <a:lnSpc>
                <a:spcPct val="115000"/>
              </a:lnSpc>
              <a:spcBef>
                <a:spcPts val="2100"/>
              </a:spcBef>
              <a:spcAft>
                <a:spcPts val="0"/>
              </a:spcAft>
              <a:buNone/>
            </a:pPr>
            <a:r>
              <a:t/>
            </a:r>
            <a:endParaRPr sz="1800">
              <a:solidFill>
                <a:schemeClr val="dk1"/>
              </a:solidFill>
            </a:endParaRPr>
          </a:p>
          <a:p>
            <a:pPr indent="-342900" lvl="0" marL="457200" rtl="0" algn="l">
              <a:lnSpc>
                <a:spcPct val="115000"/>
              </a:lnSpc>
              <a:spcBef>
                <a:spcPts val="600"/>
              </a:spcBef>
              <a:spcAft>
                <a:spcPts val="0"/>
              </a:spcAft>
              <a:buClr>
                <a:schemeClr val="dk1"/>
              </a:buClr>
              <a:buSzPts val="1800"/>
              <a:buChar char="●"/>
            </a:pPr>
            <a:r>
              <a:rPr b="1" lang="en-US" sz="1800">
                <a:solidFill>
                  <a:schemeClr val="dk1"/>
                </a:solidFill>
              </a:rPr>
              <a:t>Load Balancing Strategy</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Redundant experts deployed dynamically based on real-time load statistics.</a:t>
            </a:r>
            <a:endParaRPr sz="1800">
              <a:solidFill>
                <a:schemeClr val="dk1"/>
              </a:solidFill>
            </a:endParaRPr>
          </a:p>
          <a:p>
            <a:pPr indent="0" lvl="0" marL="0" rtl="0" algn="l">
              <a:lnSpc>
                <a:spcPct val="115000"/>
              </a:lnSpc>
              <a:spcBef>
                <a:spcPts val="2100"/>
              </a:spcBef>
              <a:spcAft>
                <a:spcPts val="0"/>
              </a:spcAft>
              <a:buNone/>
            </a:pPr>
            <a:r>
              <a:t/>
            </a:r>
            <a:endParaRPr sz="1800">
              <a:solidFill>
                <a:schemeClr val="dk1"/>
              </a:solidFill>
            </a:endParaRPr>
          </a:p>
          <a:p>
            <a:pPr indent="-342900" lvl="0" marL="457200" rtl="0" algn="l">
              <a:lnSpc>
                <a:spcPct val="115000"/>
              </a:lnSpc>
              <a:spcBef>
                <a:spcPts val="600"/>
              </a:spcBef>
              <a:spcAft>
                <a:spcPts val="0"/>
              </a:spcAft>
              <a:buClr>
                <a:schemeClr val="dk1"/>
              </a:buClr>
              <a:buSzPts val="1800"/>
              <a:buChar char="●"/>
            </a:pPr>
            <a:r>
              <a:rPr b="1" lang="en-US" sz="1800">
                <a:solidFill>
                  <a:schemeClr val="dk1"/>
                </a:solidFill>
              </a:rPr>
              <a:t>Optimization Techniques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Overlapping micro-batches hides all-to-all and TP communication overheads.</a:t>
            </a:r>
            <a:endParaRPr sz="1800">
              <a:solidFill>
                <a:schemeClr val="dk1"/>
              </a:solidFill>
            </a:endParaRPr>
          </a:p>
          <a:p>
            <a:pPr indent="0" lvl="0" marL="457200" rtl="0" algn="l">
              <a:lnSpc>
                <a:spcPct val="115000"/>
              </a:lnSpc>
              <a:spcBef>
                <a:spcPts val="2100"/>
              </a:spcBef>
              <a:spcAft>
                <a:spcPts val="0"/>
              </a:spcAft>
              <a:buNone/>
            </a:pPr>
            <a:r>
              <a:t/>
            </a:r>
            <a:endParaRPr b="1" sz="18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chemeClr val="dk1"/>
              </a:solidFill>
              <a:latin typeface="Roboto"/>
              <a:ea typeface="Roboto"/>
              <a:cs typeface="Roboto"/>
              <a:sym typeface="Roboto"/>
            </a:endParaRPr>
          </a:p>
          <a:p>
            <a:pPr indent="0" lvl="0" marL="0" rtl="0" algn="l">
              <a:spcBef>
                <a:spcPts val="1500"/>
              </a:spcBef>
              <a:spcAft>
                <a:spcPts val="0"/>
              </a:spcAft>
              <a:buNone/>
            </a:pPr>
            <a:r>
              <a:t/>
            </a:r>
            <a:endParaRPr b="1" sz="2400">
              <a:solidFill>
                <a:srgbClr val="E84B36"/>
              </a:solidFill>
            </a:endParaRPr>
          </a:p>
          <a:p>
            <a:pPr indent="0" lvl="0" marL="0" rtl="0" algn="l">
              <a:lnSpc>
                <a:spcPct val="115000"/>
              </a:lnSpc>
              <a:spcBef>
                <a:spcPts val="600"/>
              </a:spcBef>
              <a:spcAft>
                <a:spcPts val="0"/>
              </a:spcAft>
              <a:buNone/>
            </a:pPr>
            <a:r>
              <a:t/>
            </a:r>
            <a:endParaRPr sz="18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t/>
            </a:r>
            <a:endParaRPr sz="1700">
              <a:solidFill>
                <a:schemeClr val="dk1"/>
              </a:solidFill>
            </a:endParaRPr>
          </a:p>
          <a:p>
            <a:pPr indent="0" lvl="0" marL="0" rtl="0" algn="l">
              <a:lnSpc>
                <a:spcPct val="115000"/>
              </a:lnSpc>
              <a:spcBef>
                <a:spcPts val="600"/>
              </a:spcBef>
              <a:spcAft>
                <a:spcPts val="600"/>
              </a:spcAft>
              <a:buNone/>
            </a:pPr>
            <a:r>
              <a:t/>
            </a:r>
            <a:endParaRPr sz="1800">
              <a:solidFill>
                <a:schemeClr val="dk1"/>
              </a:solidFill>
              <a:latin typeface="Roboto"/>
              <a:ea typeface="Roboto"/>
              <a:cs typeface="Roboto"/>
              <a:sym typeface="Roboto"/>
            </a:endParaRPr>
          </a:p>
        </p:txBody>
      </p:sp>
      <p:sp>
        <p:nvSpPr>
          <p:cNvPr id="591" name="Google Shape;591;g330b2db8419_2_7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92" name="Google Shape;592;g330b2db8419_2_7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chemeClr val="lt1"/>
                </a:solidFill>
              </a:rPr>
              <a:t>Inference and Deployment</a:t>
            </a:r>
            <a:endParaRPr b="0" i="0" sz="2400" u="none" cap="none" strike="noStrike">
              <a:solidFill>
                <a:schemeClr val="lt1"/>
              </a:solidFill>
              <a:latin typeface="Arial"/>
              <a:ea typeface="Arial"/>
              <a:cs typeface="Arial"/>
              <a:sym typeface="Arial"/>
            </a:endParaRPr>
          </a:p>
        </p:txBody>
      </p:sp>
      <p:pic>
        <p:nvPicPr>
          <p:cNvPr id="593" name="Google Shape;593;g330b2db8419_2_73"/>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594" name="Google Shape;594;g330b2db8419_2_7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595" name="Google Shape;595;g330b2db8419_2_7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596" name="Google Shape;596;g330b2db8419_2_73"/>
          <p:cNvGrpSpPr/>
          <p:nvPr/>
        </p:nvGrpSpPr>
        <p:grpSpPr>
          <a:xfrm>
            <a:off x="2622925" y="6601537"/>
            <a:ext cx="6677215" cy="70500"/>
            <a:chOff x="2589675" y="6601537"/>
            <a:chExt cx="6677215" cy="70500"/>
          </a:xfrm>
        </p:grpSpPr>
        <p:cxnSp>
          <p:nvCxnSpPr>
            <p:cNvPr id="597" name="Google Shape;597;g330b2db8419_2_73"/>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598" name="Google Shape;598;g330b2db8419_2_73"/>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599" name="Google Shape;599;g330b2db8419_2_73"/>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330b2db8419_2_86"/>
          <p:cNvSpPr txBox="1"/>
          <p:nvPr/>
        </p:nvSpPr>
        <p:spPr>
          <a:xfrm>
            <a:off x="376800" y="975750"/>
            <a:ext cx="11327100" cy="4906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E84B36"/>
                </a:solidFill>
              </a:rPr>
              <a:t>Decoding Stage</a:t>
            </a:r>
            <a:endParaRPr b="1" sz="2400">
              <a:solidFill>
                <a:srgbClr val="E84B36"/>
              </a:solidFill>
            </a:endParaRPr>
          </a:p>
          <a:p>
            <a:pPr indent="0" lvl="0" marL="0" rtl="0" algn="l">
              <a:spcBef>
                <a:spcPts val="0"/>
              </a:spcBef>
              <a:spcAft>
                <a:spcPts val="0"/>
              </a:spcAft>
              <a:buNone/>
            </a:pPr>
            <a:r>
              <a:t/>
            </a:r>
            <a:endParaRPr b="1" sz="2400">
              <a:solidFill>
                <a:srgbClr val="E84B36"/>
              </a:solidFill>
            </a:endParaRPr>
          </a:p>
          <a:p>
            <a:pPr indent="-342900" lvl="0" marL="457200" rtl="0" algn="l">
              <a:lnSpc>
                <a:spcPct val="115000"/>
              </a:lnSpc>
              <a:spcBef>
                <a:spcPts val="600"/>
              </a:spcBef>
              <a:spcAft>
                <a:spcPts val="0"/>
              </a:spcAft>
              <a:buClr>
                <a:schemeClr val="dk1"/>
              </a:buClr>
              <a:buSzPts val="1800"/>
              <a:buChar char="●"/>
            </a:pPr>
            <a:r>
              <a:rPr b="1" lang="en-US" sz="1800">
                <a:solidFill>
                  <a:schemeClr val="dk1"/>
                </a:solidFill>
              </a:rPr>
              <a:t>Configuration</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Attention layers use TP4 with SP; MoE layers use EP32.</a:t>
            </a:r>
            <a:endParaRPr sz="1800">
              <a:solidFill>
                <a:schemeClr val="dk1"/>
              </a:solidFill>
            </a:endParaRPr>
          </a:p>
          <a:p>
            <a:pPr indent="0" lvl="0" marL="457200" rtl="0" algn="l">
              <a:lnSpc>
                <a:spcPct val="115000"/>
              </a:lnSpc>
              <a:spcBef>
                <a:spcPts val="2100"/>
              </a:spcBef>
              <a:spcAft>
                <a:spcPts val="0"/>
              </a:spcAft>
              <a:buNone/>
            </a:pPr>
            <a:r>
              <a:t/>
            </a:r>
            <a:endParaRPr sz="1800">
              <a:solidFill>
                <a:schemeClr val="dk1"/>
              </a:solidFill>
            </a:endParaRPr>
          </a:p>
          <a:p>
            <a:pPr indent="-342900" lvl="0" marL="457200" rtl="0" algn="l">
              <a:lnSpc>
                <a:spcPct val="115000"/>
              </a:lnSpc>
              <a:spcBef>
                <a:spcPts val="600"/>
              </a:spcBef>
              <a:spcAft>
                <a:spcPts val="0"/>
              </a:spcAft>
              <a:buClr>
                <a:schemeClr val="dk1"/>
              </a:buClr>
              <a:buSzPts val="1800"/>
              <a:buChar char="●"/>
            </a:pPr>
            <a:r>
              <a:rPr b="1" lang="en-US" sz="1800">
                <a:solidFill>
                  <a:schemeClr val="dk1"/>
                </a:solidFill>
              </a:rPr>
              <a:t>Performance Enhancements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Shared experts treated as routed ones to optimize load balancing during routing.</a:t>
            </a:r>
            <a:endParaRPr sz="1800">
              <a:solidFill>
                <a:schemeClr val="dk1"/>
              </a:solidFill>
            </a:endParaRPr>
          </a:p>
          <a:p>
            <a:pPr indent="0" lvl="0" marL="457200" rtl="0" algn="l">
              <a:lnSpc>
                <a:spcPct val="115000"/>
              </a:lnSpc>
              <a:spcBef>
                <a:spcPts val="2100"/>
              </a:spcBef>
              <a:spcAft>
                <a:spcPts val="0"/>
              </a:spcAft>
              <a:buNone/>
            </a:pPr>
            <a:r>
              <a:t/>
            </a:r>
            <a:endParaRPr sz="1800">
              <a:solidFill>
                <a:schemeClr val="dk1"/>
              </a:solidFill>
            </a:endParaRPr>
          </a:p>
          <a:p>
            <a:pPr indent="-342900" lvl="0" marL="457200" rtl="0" algn="l">
              <a:lnSpc>
                <a:spcPct val="115000"/>
              </a:lnSpc>
              <a:spcBef>
                <a:spcPts val="600"/>
              </a:spcBef>
              <a:spcAft>
                <a:spcPts val="0"/>
              </a:spcAft>
              <a:buClr>
                <a:schemeClr val="dk1"/>
              </a:buClr>
              <a:buSzPts val="1800"/>
              <a:buChar char="●"/>
            </a:pPr>
            <a:r>
              <a:rPr b="1" lang="en-US" sz="1800">
                <a:solidFill>
                  <a:schemeClr val="dk1"/>
                </a:solidFill>
              </a:rPr>
              <a:t>Future Exploration</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Dynamic redundancy strategies to further optimize expert deployment and routing schemes.</a:t>
            </a:r>
            <a:endParaRPr sz="1800">
              <a:solidFill>
                <a:schemeClr val="dk1"/>
              </a:solidFill>
            </a:endParaRPr>
          </a:p>
          <a:p>
            <a:pPr indent="0" lvl="0" marL="457200" rtl="0" algn="l">
              <a:lnSpc>
                <a:spcPct val="115000"/>
              </a:lnSpc>
              <a:spcBef>
                <a:spcPts val="2100"/>
              </a:spcBef>
              <a:spcAft>
                <a:spcPts val="0"/>
              </a:spcAft>
              <a:buNone/>
            </a:pPr>
            <a:r>
              <a:t/>
            </a:r>
            <a:endParaRPr b="1" sz="18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chemeClr val="dk1"/>
              </a:solidFill>
              <a:latin typeface="Roboto"/>
              <a:ea typeface="Roboto"/>
              <a:cs typeface="Roboto"/>
              <a:sym typeface="Roboto"/>
            </a:endParaRPr>
          </a:p>
          <a:p>
            <a:pPr indent="0" lvl="0" marL="0" rtl="0" algn="l">
              <a:spcBef>
                <a:spcPts val="1500"/>
              </a:spcBef>
              <a:spcAft>
                <a:spcPts val="0"/>
              </a:spcAft>
              <a:buNone/>
            </a:pPr>
            <a:r>
              <a:t/>
            </a:r>
            <a:endParaRPr b="1" sz="2400">
              <a:solidFill>
                <a:srgbClr val="E84B36"/>
              </a:solidFill>
            </a:endParaRPr>
          </a:p>
          <a:p>
            <a:pPr indent="0" lvl="0" marL="0" rtl="0" algn="l">
              <a:lnSpc>
                <a:spcPct val="115000"/>
              </a:lnSpc>
              <a:spcBef>
                <a:spcPts val="600"/>
              </a:spcBef>
              <a:spcAft>
                <a:spcPts val="0"/>
              </a:spcAft>
              <a:buNone/>
            </a:pPr>
            <a:r>
              <a:t/>
            </a:r>
            <a:endParaRPr sz="18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t/>
            </a:r>
            <a:endParaRPr sz="1700">
              <a:solidFill>
                <a:schemeClr val="dk1"/>
              </a:solidFill>
            </a:endParaRPr>
          </a:p>
          <a:p>
            <a:pPr indent="0" lvl="0" marL="0" rtl="0" algn="l">
              <a:lnSpc>
                <a:spcPct val="115000"/>
              </a:lnSpc>
              <a:spcBef>
                <a:spcPts val="600"/>
              </a:spcBef>
              <a:spcAft>
                <a:spcPts val="600"/>
              </a:spcAft>
              <a:buNone/>
            </a:pPr>
            <a:r>
              <a:t/>
            </a:r>
            <a:endParaRPr sz="1800">
              <a:solidFill>
                <a:schemeClr val="dk1"/>
              </a:solidFill>
              <a:latin typeface="Roboto"/>
              <a:ea typeface="Roboto"/>
              <a:cs typeface="Roboto"/>
              <a:sym typeface="Roboto"/>
            </a:endParaRPr>
          </a:p>
        </p:txBody>
      </p:sp>
      <p:sp>
        <p:nvSpPr>
          <p:cNvPr id="605" name="Google Shape;605;g330b2db8419_2_8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06" name="Google Shape;606;g330b2db8419_2_8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lang="en-US" sz="2400">
                <a:solidFill>
                  <a:schemeClr val="lt1"/>
                </a:solidFill>
              </a:rPr>
              <a:t>Inference and Deployment</a:t>
            </a:r>
            <a:endParaRPr b="0" i="0" sz="2400" u="none" cap="none" strike="noStrike">
              <a:solidFill>
                <a:schemeClr val="lt1"/>
              </a:solidFill>
              <a:latin typeface="Arial"/>
              <a:ea typeface="Arial"/>
              <a:cs typeface="Arial"/>
              <a:sym typeface="Arial"/>
            </a:endParaRPr>
          </a:p>
        </p:txBody>
      </p:sp>
      <p:pic>
        <p:nvPicPr>
          <p:cNvPr id="607" name="Google Shape;607;g330b2db8419_2_86"/>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608" name="Google Shape;608;g330b2db8419_2_8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609" name="Google Shape;609;g330b2db8419_2_8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610" name="Google Shape;610;g330b2db8419_2_86"/>
          <p:cNvGrpSpPr/>
          <p:nvPr/>
        </p:nvGrpSpPr>
        <p:grpSpPr>
          <a:xfrm>
            <a:off x="2622925" y="6601537"/>
            <a:ext cx="6677215" cy="70500"/>
            <a:chOff x="2589675" y="6601537"/>
            <a:chExt cx="6677215" cy="70500"/>
          </a:xfrm>
        </p:grpSpPr>
        <p:cxnSp>
          <p:nvCxnSpPr>
            <p:cNvPr id="611" name="Google Shape;611;g330b2db8419_2_86"/>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612" name="Google Shape;612;g330b2db8419_2_86"/>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613" name="Google Shape;613;g330b2db8419_2_86"/>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0"/>
          <p:cNvSpPr/>
          <p:nvPr/>
        </p:nvSpPr>
        <p:spPr>
          <a:xfrm flipH="1" rot="10800000">
            <a:off x="0" y="0"/>
            <a:ext cx="12192000" cy="86822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19" name="Google Shape;619;p30"/>
          <p:cNvSpPr txBox="1"/>
          <p:nvPr/>
        </p:nvSpPr>
        <p:spPr>
          <a:xfrm>
            <a:off x="376800" y="1334275"/>
            <a:ext cx="10184100" cy="387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457200" rtl="0" algn="l">
              <a:spcBef>
                <a:spcPts val="0"/>
              </a:spcBef>
              <a:spcAft>
                <a:spcPts val="0"/>
              </a:spcAft>
              <a:buSzPts val="1800"/>
              <a:buChar char="●"/>
            </a:pPr>
            <a:r>
              <a:rPr b="1" lang="en-US" sz="1800">
                <a:solidFill>
                  <a:schemeClr val="dk1"/>
                </a:solidFill>
              </a:rPr>
              <a:t>Massive but Efficient</a:t>
            </a:r>
            <a:r>
              <a:rPr lang="en-US" sz="1800">
                <a:solidFill>
                  <a:schemeClr val="dk1"/>
                </a:solidFill>
              </a:rPr>
              <a:t>: Uses a Mixture-of-Experts design with 671B total parameters, yet only 37B are activated per token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b="1" lang="en-US" sz="1800">
                <a:solidFill>
                  <a:schemeClr val="dk1"/>
                </a:solidFill>
              </a:rPr>
              <a:t>Enhanced Inference</a:t>
            </a:r>
            <a:r>
              <a:rPr lang="en-US" sz="1800">
                <a:solidFill>
                  <a:schemeClr val="dk1"/>
                </a:solidFill>
              </a:rPr>
              <a:t>: Employs Multi-head Latent Attention (MLA) to speed up predictions and reduce complexity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b="1" lang="en-US" sz="1800">
                <a:solidFill>
                  <a:schemeClr val="dk1"/>
                </a:solidFill>
              </a:rPr>
              <a:t>Cost-Effective Training</a:t>
            </a:r>
            <a:r>
              <a:rPr lang="en-US" sz="1800">
                <a:solidFill>
                  <a:schemeClr val="dk1"/>
                </a:solidFill>
              </a:rPr>
              <a:t>: Pre-trained on 14.8T tokens with FP8 mixed precision, requiring just 2.788M GPU hours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b="1" lang="en-US" sz="1800">
                <a:solidFill>
                  <a:schemeClr val="dk1"/>
                </a:solidFill>
              </a:rPr>
              <a:t>Specialized Parallelism</a:t>
            </a:r>
            <a:r>
              <a:rPr lang="en-US" sz="1800">
                <a:solidFill>
                  <a:schemeClr val="dk1"/>
                </a:solidFill>
              </a:rPr>
              <a:t>: Combines 16-way Pipeline Parallelism, 64-way Expert Parallelism, and ZeRO-1 Data Parallelism for memory efficiency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rgbClr val="000000"/>
              </a:buClr>
              <a:buSzPts val="1800"/>
              <a:buFont typeface="Arial"/>
              <a:buChar char="●"/>
            </a:pPr>
            <a:r>
              <a:rPr b="1" lang="en-US" sz="1800">
                <a:solidFill>
                  <a:schemeClr val="dk1"/>
                </a:solidFill>
              </a:rPr>
              <a:t>Overlap to Save Time</a:t>
            </a:r>
            <a:r>
              <a:rPr lang="en-US" sz="1800">
                <a:solidFill>
                  <a:schemeClr val="dk1"/>
                </a:solidFill>
              </a:rPr>
              <a:t>: The DualPipe algorithm hides communication overhead by interleaving forward/backward passes with all-to-all transfers</a:t>
            </a:r>
            <a:endParaRPr sz="1800"/>
          </a:p>
        </p:txBody>
      </p:sp>
      <p:sp>
        <p:nvSpPr>
          <p:cNvPr id="620" name="Google Shape;620;p30"/>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Deepseek Summary</a:t>
            </a:r>
            <a:endParaRPr b="0" i="0" sz="2400" u="none" cap="none" strike="noStrike">
              <a:solidFill>
                <a:schemeClr val="lt1"/>
              </a:solidFill>
              <a:latin typeface="Arial"/>
              <a:ea typeface="Arial"/>
              <a:cs typeface="Arial"/>
              <a:sym typeface="Arial"/>
            </a:endParaRPr>
          </a:p>
        </p:txBody>
      </p:sp>
      <p:pic>
        <p:nvPicPr>
          <p:cNvPr id="621" name="Google Shape;621;p30"/>
          <p:cNvPicPr preferRelativeResize="0"/>
          <p:nvPr/>
        </p:nvPicPr>
        <p:blipFill rotWithShape="1">
          <a:blip r:embed="rId3">
            <a:alphaModFix/>
          </a:blip>
          <a:srcRect b="0" l="0" r="0" t="0"/>
          <a:stretch/>
        </p:blipFill>
        <p:spPr>
          <a:xfrm>
            <a:off x="11557509" y="233819"/>
            <a:ext cx="271308" cy="389810"/>
          </a:xfrm>
          <a:prstGeom prst="rect">
            <a:avLst/>
          </a:prstGeom>
          <a:noFill/>
          <a:ln>
            <a:noFill/>
          </a:ln>
        </p:spPr>
      </p:pic>
      <p:sp>
        <p:nvSpPr>
          <p:cNvPr id="622" name="Google Shape;622;p30"/>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623" name="Google Shape;623;p30"/>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624" name="Google Shape;624;p30"/>
          <p:cNvGrpSpPr/>
          <p:nvPr/>
        </p:nvGrpSpPr>
        <p:grpSpPr>
          <a:xfrm>
            <a:off x="2622884" y="6601537"/>
            <a:ext cx="6677202" cy="70446"/>
            <a:chOff x="2589634" y="6601537"/>
            <a:chExt cx="6677202" cy="70446"/>
          </a:xfrm>
        </p:grpSpPr>
        <p:cxnSp>
          <p:nvCxnSpPr>
            <p:cNvPr id="625" name="Google Shape;625;p30"/>
            <p:cNvCxnSpPr/>
            <p:nvPr/>
          </p:nvCxnSpPr>
          <p:spPr>
            <a:xfrm rot="10800000">
              <a:off x="2589634" y="6639606"/>
              <a:ext cx="6608441" cy="0"/>
            </a:xfrm>
            <a:prstGeom prst="straightConnector1">
              <a:avLst/>
            </a:prstGeom>
            <a:noFill/>
            <a:ln cap="flat" cmpd="sng" w="9525">
              <a:solidFill>
                <a:srgbClr val="13294B"/>
              </a:solidFill>
              <a:prstDash val="solid"/>
              <a:round/>
              <a:headEnd len="sm" w="sm" type="none"/>
              <a:tailEnd len="sm" w="sm" type="none"/>
            </a:ln>
          </p:spPr>
        </p:cxnSp>
        <p:sp>
          <p:nvSpPr>
            <p:cNvPr id="626" name="Google Shape;626;p30"/>
            <p:cNvSpPr/>
            <p:nvPr/>
          </p:nvSpPr>
          <p:spPr>
            <a:xfrm>
              <a:off x="9196390" y="6601537"/>
              <a:ext cx="70446" cy="70446"/>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627" name="Google Shape;627;p30"/>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294B"/>
        </a:solidFill>
      </p:bgPr>
    </p:bg>
    <p:spTree>
      <p:nvGrpSpPr>
        <p:cNvPr id="631" name="Shape 631"/>
        <p:cNvGrpSpPr/>
        <p:nvPr/>
      </p:nvGrpSpPr>
      <p:grpSpPr>
        <a:xfrm>
          <a:off x="0" y="0"/>
          <a:ext cx="0" cy="0"/>
          <a:chOff x="0" y="0"/>
          <a:chExt cx="0" cy="0"/>
        </a:xfrm>
      </p:grpSpPr>
      <p:sp>
        <p:nvSpPr>
          <p:cNvPr id="632" name="Google Shape;632;g32ff5f49ad9_0_577"/>
          <p:cNvSpPr txBox="1"/>
          <p:nvPr/>
        </p:nvSpPr>
        <p:spPr>
          <a:xfrm>
            <a:off x="235350" y="2308800"/>
            <a:ext cx="117213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Arial"/>
                <a:ea typeface="Arial"/>
                <a:cs typeface="Arial"/>
                <a:sym typeface="Arial"/>
              </a:rPr>
              <a:t>Takeaways</a:t>
            </a:r>
            <a:endParaRPr b="0" i="0" sz="1400" u="none" cap="none" strike="noStrike">
              <a:solidFill>
                <a:srgbClr val="000000"/>
              </a:solidFill>
              <a:latin typeface="Arial"/>
              <a:ea typeface="Arial"/>
              <a:cs typeface="Arial"/>
              <a:sym typeface="Arial"/>
            </a:endParaRPr>
          </a:p>
        </p:txBody>
      </p:sp>
      <p:sp>
        <p:nvSpPr>
          <p:cNvPr id="633" name="Google Shape;633;g32ff5f49ad9_0_577"/>
          <p:cNvSpPr txBox="1"/>
          <p:nvPr/>
        </p:nvSpPr>
        <p:spPr>
          <a:xfrm>
            <a:off x="1441528" y="4026005"/>
            <a:ext cx="9309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TL;DR </a:t>
            </a:r>
            <a:endParaRPr b="0" i="0" sz="1800" u="none" cap="none" strike="noStrike">
              <a:solidFill>
                <a:schemeClr val="lt1"/>
              </a:solidFill>
              <a:latin typeface="Arial"/>
              <a:ea typeface="Arial"/>
              <a:cs typeface="Arial"/>
              <a:sym typeface="Arial"/>
            </a:endParaRPr>
          </a:p>
        </p:txBody>
      </p:sp>
      <p:grpSp>
        <p:nvGrpSpPr>
          <p:cNvPr id="634" name="Google Shape;634;g32ff5f49ad9_0_577"/>
          <p:cNvGrpSpPr/>
          <p:nvPr/>
        </p:nvGrpSpPr>
        <p:grpSpPr>
          <a:xfrm>
            <a:off x="3943790" y="3470714"/>
            <a:ext cx="3861636" cy="322845"/>
            <a:chOff x="3943790" y="2676939"/>
            <a:chExt cx="3861636" cy="322845"/>
          </a:xfrm>
        </p:grpSpPr>
        <p:cxnSp>
          <p:nvCxnSpPr>
            <p:cNvPr id="635" name="Google Shape;635;g32ff5f49ad9_0_577"/>
            <p:cNvCxnSpPr/>
            <p:nvPr/>
          </p:nvCxnSpPr>
          <p:spPr>
            <a:xfrm>
              <a:off x="4426226" y="2676939"/>
              <a:ext cx="3379200" cy="0"/>
            </a:xfrm>
            <a:prstGeom prst="straightConnector1">
              <a:avLst/>
            </a:prstGeom>
            <a:noFill/>
            <a:ln cap="flat" cmpd="sng" w="19050">
              <a:solidFill>
                <a:srgbClr val="E84B36"/>
              </a:solidFill>
              <a:prstDash val="solid"/>
              <a:round/>
              <a:headEnd len="sm" w="sm" type="none"/>
              <a:tailEnd len="sm" w="sm" type="none"/>
            </a:ln>
          </p:spPr>
        </p:cxnSp>
        <p:cxnSp>
          <p:nvCxnSpPr>
            <p:cNvPr id="636" name="Google Shape;636;g32ff5f49ad9_0_577"/>
            <p:cNvCxnSpPr/>
            <p:nvPr/>
          </p:nvCxnSpPr>
          <p:spPr>
            <a:xfrm flipH="1" rot="10800000">
              <a:off x="3943790" y="2676984"/>
              <a:ext cx="482400" cy="322800"/>
            </a:xfrm>
            <a:prstGeom prst="straightConnector1">
              <a:avLst/>
            </a:prstGeom>
            <a:noFill/>
            <a:ln cap="flat" cmpd="sng" w="19050">
              <a:solidFill>
                <a:srgbClr val="E84B36"/>
              </a:solidFill>
              <a:prstDash val="solid"/>
              <a:round/>
              <a:headEnd len="sm" w="sm" type="none"/>
              <a:tailEnd len="sm" w="sm" type="none"/>
            </a:ln>
          </p:spPr>
        </p:cxnSp>
      </p:grpSp>
      <p:pic>
        <p:nvPicPr>
          <p:cNvPr id="637" name="Google Shape;637;g32ff5f49ad9_0_577"/>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638" name="Google Shape;638;g32ff5f49ad9_0_57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639" name="Google Shape;639;g32ff5f49ad9_0_57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640" name="Google Shape;640;g32ff5f49ad9_0_577"/>
          <p:cNvGrpSpPr/>
          <p:nvPr/>
        </p:nvGrpSpPr>
        <p:grpSpPr>
          <a:xfrm>
            <a:off x="2622925" y="6601537"/>
            <a:ext cx="6677215" cy="70500"/>
            <a:chOff x="2589675" y="6601537"/>
            <a:chExt cx="6677215" cy="70500"/>
          </a:xfrm>
        </p:grpSpPr>
        <p:cxnSp>
          <p:nvCxnSpPr>
            <p:cNvPr id="641" name="Google Shape;641;g32ff5f49ad9_0_577"/>
            <p:cNvCxnSpPr/>
            <p:nvPr/>
          </p:nvCxnSpPr>
          <p:spPr>
            <a:xfrm rot="10800000">
              <a:off x="2589675" y="6639606"/>
              <a:ext cx="6608400" cy="0"/>
            </a:xfrm>
            <a:prstGeom prst="straightConnector1">
              <a:avLst/>
            </a:prstGeom>
            <a:noFill/>
            <a:ln cap="flat" cmpd="sng" w="9525">
              <a:solidFill>
                <a:schemeClr val="lt1"/>
              </a:solidFill>
              <a:prstDash val="solid"/>
              <a:round/>
              <a:headEnd len="sm" w="sm" type="none"/>
              <a:tailEnd len="sm" w="sm" type="none"/>
            </a:ln>
          </p:spPr>
        </p:cxnSp>
        <p:sp>
          <p:nvSpPr>
            <p:cNvPr id="642" name="Google Shape;642;g32ff5f49ad9_0_577"/>
            <p:cNvSpPr/>
            <p:nvPr/>
          </p:nvSpPr>
          <p:spPr>
            <a:xfrm>
              <a:off x="9196390" y="6601537"/>
              <a:ext cx="70500" cy="705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43" name="Google Shape;643;g32ff5f49ad9_0_577"/>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334a80eae9a_0_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49" name="Google Shape;649;g334a80eae9a_0_0"/>
          <p:cNvSpPr txBox="1"/>
          <p:nvPr/>
        </p:nvSpPr>
        <p:spPr>
          <a:xfrm>
            <a:off x="376800" y="1334275"/>
            <a:ext cx="5681100" cy="210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E84B36"/>
                </a:solidFill>
              </a:rPr>
              <a:t>Deepseek</a:t>
            </a:r>
            <a:endParaRPr b="1" i="0" sz="24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Char char="●"/>
            </a:pPr>
            <a:r>
              <a:rPr lang="en-US" sz="1600">
                <a:solidFill>
                  <a:schemeClr val="dk1"/>
                </a:solidFill>
              </a:rPr>
              <a:t>DeepSeek uses a Mixture-of-Experts (MoE) architecture with 671B total parameters but only 37B activated per token</a:t>
            </a:r>
            <a:endParaRPr sz="1600">
              <a:solidFill>
                <a:schemeClr val="dk1"/>
              </a:solidFill>
            </a:endParaRPr>
          </a:p>
          <a:p>
            <a:pPr indent="0" lvl="0" marL="457200" marR="0" rtl="0" algn="l">
              <a:lnSpc>
                <a:spcPct val="100000"/>
              </a:lnSpc>
              <a:spcBef>
                <a:spcPts val="0"/>
              </a:spcBef>
              <a:spcAft>
                <a:spcPts val="0"/>
              </a:spcAft>
              <a:buNone/>
            </a:pPr>
            <a:r>
              <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US" sz="1600">
                <a:solidFill>
                  <a:schemeClr val="dk1"/>
                </a:solidFill>
              </a:rPr>
              <a:t>DeepSeek uses a customized 16-way Pipeline Parallelism (PP) and 64-way Expert Parallelism (EP) to efficiently manage MoE layers. It also leverages ZeRO-1 Data Parallelism for better memory efficiency</a:t>
            </a:r>
            <a:endParaRPr sz="1600">
              <a:solidFill>
                <a:schemeClr val="dk1"/>
              </a:solidFill>
            </a:endParaRPr>
          </a:p>
          <a:p>
            <a:pPr indent="0" lvl="0" marL="457200" marR="0" rtl="0" algn="l">
              <a:lnSpc>
                <a:spcPct val="100000"/>
              </a:lnSpc>
              <a:spcBef>
                <a:spcPts val="0"/>
              </a:spcBef>
              <a:spcAft>
                <a:spcPts val="0"/>
              </a:spcAft>
              <a:buNone/>
            </a:pPr>
            <a:r>
              <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US" sz="1600">
                <a:solidFill>
                  <a:schemeClr val="dk1"/>
                </a:solidFill>
              </a:rPr>
              <a:t>DeepSeek uses FP8 mixed precision. Additionally, it uses Exponential Moving Average (EMA) on CPU and shared embedding layers for memory savings</a:t>
            </a:r>
            <a:endParaRPr sz="1600">
              <a:solidFill>
                <a:schemeClr val="dk1"/>
              </a:solidFill>
            </a:endParaRPr>
          </a:p>
        </p:txBody>
      </p:sp>
      <p:sp>
        <p:nvSpPr>
          <p:cNvPr id="650" name="Google Shape;650;g334a80eae9a_0_0"/>
          <p:cNvSpPr txBox="1"/>
          <p:nvPr/>
        </p:nvSpPr>
        <p:spPr>
          <a:xfrm>
            <a:off x="6158774" y="1334279"/>
            <a:ext cx="5442000" cy="482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15264B"/>
                </a:solidFill>
              </a:rPr>
              <a:t>Llama-3</a:t>
            </a:r>
            <a:endParaRPr b="1" i="0" sz="2400" u="none" cap="none" strike="noStrike">
              <a:solidFill>
                <a:srgbClr val="15264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i="0" sz="1600" u="none" cap="none" strike="noStrike">
              <a:solidFill>
                <a:schemeClr val="dk1"/>
              </a:solidFill>
            </a:endParaRPr>
          </a:p>
          <a:p>
            <a:pPr indent="-330200" lvl="0" marL="457200" marR="0" rtl="0" algn="l">
              <a:lnSpc>
                <a:spcPct val="100000"/>
              </a:lnSpc>
              <a:spcBef>
                <a:spcPts val="0"/>
              </a:spcBef>
              <a:spcAft>
                <a:spcPts val="0"/>
              </a:spcAft>
              <a:buClr>
                <a:srgbClr val="000000"/>
              </a:buClr>
              <a:buSzPts val="1600"/>
              <a:buFont typeface="Arial"/>
              <a:buChar char="●"/>
            </a:pPr>
            <a:r>
              <a:rPr lang="en-US" sz="1600">
                <a:solidFill>
                  <a:schemeClr val="dk1"/>
                </a:solidFill>
              </a:rPr>
              <a:t>Llama-3 uses a dense Transformer model, meaning all parameters are activated for every token processed</a:t>
            </a:r>
            <a:endParaRPr sz="1600">
              <a:solidFill>
                <a:schemeClr val="dk1"/>
              </a:solidFill>
            </a:endParaRPr>
          </a:p>
          <a:p>
            <a:pPr indent="0" lvl="0" marL="457200" marR="0" rtl="0" algn="l">
              <a:lnSpc>
                <a:spcPct val="100000"/>
              </a:lnSpc>
              <a:spcBef>
                <a:spcPts val="0"/>
              </a:spcBef>
              <a:spcAft>
                <a:spcPts val="0"/>
              </a:spcAft>
              <a:buNone/>
            </a:pPr>
            <a:r>
              <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US" sz="1600">
                <a:solidFill>
                  <a:schemeClr val="dk1"/>
                </a:solidFill>
              </a:rPr>
              <a:t>Llama-3 employs 4D parallelism (Tensor, Pipeline, Context, and Data Parallelism) to distribute model training across 16K H100 GPUs</a:t>
            </a:r>
            <a:endParaRPr sz="1600">
              <a:solidFill>
                <a:schemeClr val="dk1"/>
              </a:solidFill>
            </a:endParaRPr>
          </a:p>
          <a:p>
            <a:pPr indent="0" lvl="0" marL="457200" marR="0" rtl="0" algn="l">
              <a:lnSpc>
                <a:spcPct val="100000"/>
              </a:lnSpc>
              <a:spcBef>
                <a:spcPts val="0"/>
              </a:spcBef>
              <a:spcAft>
                <a:spcPts val="0"/>
              </a:spcAft>
              <a:buNone/>
            </a:pPr>
            <a:r>
              <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US" sz="1600">
                <a:solidFill>
                  <a:schemeClr val="dk1"/>
                </a:solidFill>
              </a:rPr>
              <a:t>Llama-3 trains using BF16 precision and progressively increases batch sizes up to 16M tokens</a:t>
            </a:r>
            <a:endParaRPr sz="1600">
              <a:solidFill>
                <a:schemeClr val="dk1"/>
              </a:solidFill>
            </a:endParaRPr>
          </a:p>
        </p:txBody>
      </p:sp>
      <p:sp>
        <p:nvSpPr>
          <p:cNvPr id="651" name="Google Shape;651;g334a80eae9a_0_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Deepseek vs. Llama-3</a:t>
            </a:r>
            <a:endParaRPr b="0" i="0" sz="2400" u="none" cap="none" strike="noStrike">
              <a:solidFill>
                <a:schemeClr val="lt1"/>
              </a:solidFill>
              <a:latin typeface="Arial"/>
              <a:ea typeface="Arial"/>
              <a:cs typeface="Arial"/>
              <a:sym typeface="Arial"/>
            </a:endParaRPr>
          </a:p>
        </p:txBody>
      </p:sp>
      <p:pic>
        <p:nvPicPr>
          <p:cNvPr id="652" name="Google Shape;652;g334a80eae9a_0_0"/>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653" name="Google Shape;653;g334a80eae9a_0_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654" name="Google Shape;654;g334a80eae9a_0_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655" name="Google Shape;655;g334a80eae9a_0_0"/>
          <p:cNvGrpSpPr/>
          <p:nvPr/>
        </p:nvGrpSpPr>
        <p:grpSpPr>
          <a:xfrm>
            <a:off x="2622925" y="6601537"/>
            <a:ext cx="6677215" cy="70500"/>
            <a:chOff x="2589675" y="6601537"/>
            <a:chExt cx="6677215" cy="70500"/>
          </a:xfrm>
        </p:grpSpPr>
        <p:cxnSp>
          <p:nvCxnSpPr>
            <p:cNvPr id="656" name="Google Shape;656;g334a80eae9a_0_0"/>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657" name="Google Shape;657;g334a80eae9a_0_0"/>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658" name="Google Shape;658;g334a80eae9a_0_0"/>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59" name="Google Shape;659;g334a80eae9a_0_0"/>
          <p:cNvPicPr preferRelativeResize="0"/>
          <p:nvPr/>
        </p:nvPicPr>
        <p:blipFill>
          <a:blip r:embed="rId4">
            <a:alphaModFix/>
          </a:blip>
          <a:stretch>
            <a:fillRect/>
          </a:stretch>
        </p:blipFill>
        <p:spPr>
          <a:xfrm>
            <a:off x="2154575" y="5184850"/>
            <a:ext cx="1412900" cy="1132750"/>
          </a:xfrm>
          <a:prstGeom prst="rect">
            <a:avLst/>
          </a:prstGeom>
          <a:noFill/>
          <a:ln>
            <a:noFill/>
          </a:ln>
        </p:spPr>
      </p:pic>
      <p:pic>
        <p:nvPicPr>
          <p:cNvPr id="660" name="Google Shape;660;g334a80eae9a_0_0"/>
          <p:cNvPicPr preferRelativeResize="0"/>
          <p:nvPr/>
        </p:nvPicPr>
        <p:blipFill>
          <a:blip r:embed="rId5">
            <a:alphaModFix/>
          </a:blip>
          <a:stretch>
            <a:fillRect/>
          </a:stretch>
        </p:blipFill>
        <p:spPr>
          <a:xfrm>
            <a:off x="7779872" y="4918878"/>
            <a:ext cx="2199810" cy="123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7"/>
          <p:cNvSpPr/>
          <p:nvPr/>
        </p:nvSpPr>
        <p:spPr>
          <a:xfrm flipH="1" rot="10800000">
            <a:off x="-1" y="0"/>
            <a:ext cx="12192000" cy="6866164"/>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66" name="Google Shape;666;p37"/>
          <p:cNvSpPr txBox="1"/>
          <p:nvPr/>
        </p:nvSpPr>
        <p:spPr>
          <a:xfrm>
            <a:off x="3913241" y="1334279"/>
            <a:ext cx="7640969"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lt1"/>
                </a:solidFill>
                <a:latin typeface="Arial"/>
                <a:ea typeface="Arial"/>
                <a:cs typeface="Arial"/>
                <a:sym typeface="Arial"/>
              </a:rPr>
              <a:t>Thank You! </a:t>
            </a:r>
            <a:r>
              <a:rPr b="1" lang="en-US" sz="2600">
                <a:solidFill>
                  <a:schemeClr val="lt1"/>
                </a:solidFill>
              </a:rPr>
              <a:t>Special thanks to MOE group for the slides format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We open the floor for questions, comments, and discussion. </a:t>
            </a:r>
            <a:endParaRPr b="1" i="0" sz="1800" u="none" cap="none" strike="noStrike">
              <a:solidFill>
                <a:schemeClr val="lt1"/>
              </a:solidFill>
              <a:latin typeface="Arial"/>
              <a:ea typeface="Arial"/>
              <a:cs typeface="Arial"/>
              <a:sym typeface="Arial"/>
            </a:endParaRPr>
          </a:p>
        </p:txBody>
      </p:sp>
      <p:pic>
        <p:nvPicPr>
          <p:cNvPr id="667" name="Google Shape;667;p37"/>
          <p:cNvPicPr preferRelativeResize="0"/>
          <p:nvPr/>
        </p:nvPicPr>
        <p:blipFill rotWithShape="1">
          <a:blip r:embed="rId4">
            <a:alphaModFix/>
          </a:blip>
          <a:srcRect b="0" l="0" r="0" t="0"/>
          <a:stretch/>
        </p:blipFill>
        <p:spPr>
          <a:xfrm>
            <a:off x="11557509" y="233819"/>
            <a:ext cx="271308" cy="389810"/>
          </a:xfrm>
          <a:prstGeom prst="rect">
            <a:avLst/>
          </a:prstGeom>
          <a:noFill/>
          <a:ln>
            <a:noFill/>
          </a:ln>
        </p:spPr>
      </p:pic>
      <p:sp>
        <p:nvSpPr>
          <p:cNvPr id="668" name="Google Shape;668;p37"/>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669" name="Google Shape;669;p37"/>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670" name="Google Shape;670;p37"/>
          <p:cNvGrpSpPr/>
          <p:nvPr/>
        </p:nvGrpSpPr>
        <p:grpSpPr>
          <a:xfrm>
            <a:off x="2622884" y="6601537"/>
            <a:ext cx="6677202" cy="70446"/>
            <a:chOff x="2589634" y="6601537"/>
            <a:chExt cx="6677202" cy="70446"/>
          </a:xfrm>
        </p:grpSpPr>
        <p:cxnSp>
          <p:nvCxnSpPr>
            <p:cNvPr id="671" name="Google Shape;671;p37"/>
            <p:cNvCxnSpPr/>
            <p:nvPr/>
          </p:nvCxnSpPr>
          <p:spPr>
            <a:xfrm rot="10800000">
              <a:off x="2589634" y="6639606"/>
              <a:ext cx="6608441" cy="0"/>
            </a:xfrm>
            <a:prstGeom prst="straightConnector1">
              <a:avLst/>
            </a:prstGeom>
            <a:noFill/>
            <a:ln cap="flat" cmpd="sng" w="9525">
              <a:solidFill>
                <a:schemeClr val="lt1"/>
              </a:solidFill>
              <a:prstDash val="solid"/>
              <a:round/>
              <a:headEnd len="sm" w="sm" type="none"/>
              <a:tailEnd len="sm" w="sm" type="none"/>
            </a:ln>
          </p:spPr>
        </p:cxnSp>
        <p:sp>
          <p:nvSpPr>
            <p:cNvPr id="672" name="Google Shape;672;p37"/>
            <p:cNvSpPr/>
            <p:nvPr/>
          </p:nvSpPr>
          <p:spPr>
            <a:xfrm>
              <a:off x="9196390" y="6601537"/>
              <a:ext cx="70446" cy="7044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73" name="Google Shape;673;p37"/>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74" name="Google Shape;674;p37"/>
          <p:cNvPicPr preferRelativeResize="0"/>
          <p:nvPr/>
        </p:nvPicPr>
        <p:blipFill>
          <a:blip r:embed="rId5">
            <a:alphaModFix/>
          </a:blip>
          <a:stretch>
            <a:fillRect/>
          </a:stretch>
        </p:blipFill>
        <p:spPr>
          <a:xfrm>
            <a:off x="340275" y="2885775"/>
            <a:ext cx="2743200" cy="2743200"/>
          </a:xfrm>
          <a:prstGeom prst="rect">
            <a:avLst/>
          </a:prstGeom>
          <a:noFill/>
          <a:ln>
            <a:noFill/>
          </a:ln>
        </p:spPr>
      </p:pic>
      <p:sp>
        <p:nvSpPr>
          <p:cNvPr id="675" name="Google Shape;675;p37"/>
          <p:cNvSpPr txBox="1"/>
          <p:nvPr/>
        </p:nvSpPr>
        <p:spPr>
          <a:xfrm>
            <a:off x="53325" y="5738100"/>
            <a:ext cx="3317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Llama-generated Valentine’s Day Picture</a:t>
            </a:r>
            <a:endParaRPr b="1"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30bcbaa799_1_3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22" name="Google Shape;122;g330bcbaa799_1_3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Agenda</a:t>
            </a:r>
            <a:endParaRPr b="0" i="0" sz="2400" u="none" cap="none" strike="noStrike">
              <a:solidFill>
                <a:schemeClr val="lt1"/>
              </a:solidFill>
              <a:latin typeface="Arial"/>
              <a:ea typeface="Arial"/>
              <a:cs typeface="Arial"/>
              <a:sym typeface="Arial"/>
            </a:endParaRPr>
          </a:p>
        </p:txBody>
      </p:sp>
      <p:pic>
        <p:nvPicPr>
          <p:cNvPr id="123" name="Google Shape;123;g330bcbaa799_1_3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24" name="Google Shape;124;g330bcbaa799_1_3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125" name="Google Shape;125;g330bcbaa799_1_3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126" name="Google Shape;126;g330bcbaa799_1_39"/>
          <p:cNvGrpSpPr/>
          <p:nvPr/>
        </p:nvGrpSpPr>
        <p:grpSpPr>
          <a:xfrm>
            <a:off x="2622925" y="6601537"/>
            <a:ext cx="6677215" cy="70500"/>
            <a:chOff x="2589675" y="6601537"/>
            <a:chExt cx="6677215" cy="70500"/>
          </a:xfrm>
        </p:grpSpPr>
        <p:cxnSp>
          <p:nvCxnSpPr>
            <p:cNvPr id="127" name="Google Shape;127;g330bcbaa799_1_3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28" name="Google Shape;128;g330bcbaa799_1_3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129" name="Google Shape;129;g330bcbaa799_1_39"/>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30" name="Google Shape;130;g330bcbaa799_1_39"/>
          <p:cNvSpPr txBox="1"/>
          <p:nvPr/>
        </p:nvSpPr>
        <p:spPr>
          <a:xfrm>
            <a:off x="711825" y="1243350"/>
            <a:ext cx="10499400" cy="37485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Char char="●"/>
            </a:pPr>
            <a:r>
              <a:rPr lang="en-US" sz="2800">
                <a:solidFill>
                  <a:schemeClr val="dk1"/>
                </a:solidFill>
              </a:rPr>
              <a:t>Llama-3 &amp; </a:t>
            </a:r>
            <a:r>
              <a:rPr lang="en-US" sz="2800">
                <a:solidFill>
                  <a:schemeClr val="dk1"/>
                </a:solidFill>
              </a:rPr>
              <a:t>DeepSeek</a:t>
            </a:r>
            <a:endParaRPr sz="2800">
              <a:solidFill>
                <a:schemeClr val="dk1"/>
              </a:solidFill>
            </a:endParaRPr>
          </a:p>
          <a:p>
            <a:pPr indent="-406400" lvl="1" marL="914400" rtl="0" algn="l">
              <a:spcBef>
                <a:spcPts val="0"/>
              </a:spcBef>
              <a:spcAft>
                <a:spcPts val="0"/>
              </a:spcAft>
              <a:buClr>
                <a:schemeClr val="dk1"/>
              </a:buClr>
              <a:buSzPts val="2800"/>
              <a:buChar char="○"/>
            </a:pPr>
            <a:r>
              <a:rPr lang="en-US" sz="2800">
                <a:solidFill>
                  <a:schemeClr val="dk1"/>
                </a:solidFill>
              </a:rPr>
              <a:t>Overview</a:t>
            </a:r>
            <a:endParaRPr sz="2800">
              <a:solidFill>
                <a:schemeClr val="dk1"/>
              </a:solidFill>
            </a:endParaRPr>
          </a:p>
          <a:p>
            <a:pPr indent="-406400" lvl="1" marL="914400" rtl="0" algn="l">
              <a:spcBef>
                <a:spcPts val="0"/>
              </a:spcBef>
              <a:spcAft>
                <a:spcPts val="0"/>
              </a:spcAft>
              <a:buClr>
                <a:schemeClr val="dk1"/>
              </a:buClr>
              <a:buSzPts val="2800"/>
              <a:buChar char="○"/>
            </a:pPr>
            <a:r>
              <a:rPr lang="en-US" sz="2800">
                <a:solidFill>
                  <a:schemeClr val="dk1"/>
                </a:solidFill>
              </a:rPr>
              <a:t>Pre-Training</a:t>
            </a:r>
            <a:endParaRPr sz="2800">
              <a:solidFill>
                <a:schemeClr val="dk1"/>
              </a:solidFill>
            </a:endParaRPr>
          </a:p>
          <a:p>
            <a:pPr indent="-406400" lvl="1" marL="914400" rtl="0" algn="l">
              <a:spcBef>
                <a:spcPts val="0"/>
              </a:spcBef>
              <a:spcAft>
                <a:spcPts val="0"/>
              </a:spcAft>
              <a:buClr>
                <a:schemeClr val="dk1"/>
              </a:buClr>
              <a:buSzPts val="2800"/>
              <a:buChar char="○"/>
            </a:pPr>
            <a:r>
              <a:rPr lang="en-US" sz="2800">
                <a:solidFill>
                  <a:schemeClr val="dk1"/>
                </a:solidFill>
              </a:rPr>
              <a:t>Model Architecture</a:t>
            </a:r>
            <a:endParaRPr sz="2800">
              <a:solidFill>
                <a:schemeClr val="dk1"/>
              </a:solidFill>
            </a:endParaRPr>
          </a:p>
          <a:p>
            <a:pPr indent="-406400" lvl="1" marL="914400" rtl="0" algn="l">
              <a:spcBef>
                <a:spcPts val="0"/>
              </a:spcBef>
              <a:spcAft>
                <a:spcPts val="0"/>
              </a:spcAft>
              <a:buClr>
                <a:schemeClr val="dk1"/>
              </a:buClr>
              <a:buSzPts val="2800"/>
              <a:buChar char="○"/>
            </a:pPr>
            <a:r>
              <a:rPr lang="en-US" sz="2800">
                <a:solidFill>
                  <a:schemeClr val="dk1"/>
                </a:solidFill>
              </a:rPr>
              <a:t>Infrastructure</a:t>
            </a:r>
            <a:endParaRPr sz="2800">
              <a:solidFill>
                <a:schemeClr val="dk1"/>
              </a:solidFill>
            </a:endParaRPr>
          </a:p>
          <a:p>
            <a:pPr indent="-406400" lvl="1" marL="914400" rtl="0" algn="l">
              <a:spcBef>
                <a:spcPts val="0"/>
              </a:spcBef>
              <a:spcAft>
                <a:spcPts val="0"/>
              </a:spcAft>
              <a:buClr>
                <a:schemeClr val="dk1"/>
              </a:buClr>
              <a:buSzPts val="2800"/>
              <a:buChar char="○"/>
            </a:pPr>
            <a:r>
              <a:rPr lang="en-US" sz="2800">
                <a:solidFill>
                  <a:schemeClr val="dk1"/>
                </a:solidFill>
              </a:rPr>
              <a:t>Post-Training</a:t>
            </a:r>
            <a:endParaRPr sz="2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F05"/>
        </a:solidFill>
      </p:bgPr>
    </p:bg>
    <p:spTree>
      <p:nvGrpSpPr>
        <p:cNvPr id="134" name="Shape 134"/>
        <p:cNvGrpSpPr/>
        <p:nvPr/>
      </p:nvGrpSpPr>
      <p:grpSpPr>
        <a:xfrm>
          <a:off x="0" y="0"/>
          <a:ext cx="0" cy="0"/>
          <a:chOff x="0" y="0"/>
          <a:chExt cx="0" cy="0"/>
        </a:xfrm>
      </p:grpSpPr>
      <p:sp>
        <p:nvSpPr>
          <p:cNvPr id="135" name="Google Shape;135;g32ff5f49ad9_0_58"/>
          <p:cNvSpPr txBox="1"/>
          <p:nvPr/>
        </p:nvSpPr>
        <p:spPr>
          <a:xfrm>
            <a:off x="1295400" y="1931065"/>
            <a:ext cx="9601200" cy="10620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4500">
                <a:solidFill>
                  <a:srgbClr val="15264B"/>
                </a:solidFill>
              </a:rPr>
              <a:t>The Llama 3 Herd of Models</a:t>
            </a:r>
            <a:endParaRPr b="1" i="0" sz="1800" u="none" cap="none" strike="noStrike">
              <a:solidFill>
                <a:srgbClr val="15264B"/>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US" sz="1800">
                <a:solidFill>
                  <a:srgbClr val="15264B"/>
                </a:solidFill>
              </a:rPr>
              <a:t>AI @ Meta</a:t>
            </a:r>
            <a:endParaRPr b="0" i="0" sz="1800" u="none" cap="none" strike="noStrike">
              <a:solidFill>
                <a:srgbClr val="15264B"/>
              </a:solidFill>
              <a:latin typeface="Arial"/>
              <a:ea typeface="Arial"/>
              <a:cs typeface="Arial"/>
              <a:sym typeface="Arial"/>
            </a:endParaRPr>
          </a:p>
        </p:txBody>
      </p:sp>
      <p:grpSp>
        <p:nvGrpSpPr>
          <p:cNvPr id="136" name="Google Shape;136;g32ff5f49ad9_0_58"/>
          <p:cNvGrpSpPr/>
          <p:nvPr/>
        </p:nvGrpSpPr>
        <p:grpSpPr>
          <a:xfrm>
            <a:off x="3943790" y="1692939"/>
            <a:ext cx="3861636" cy="322845"/>
            <a:chOff x="3943790" y="2676939"/>
            <a:chExt cx="3861636" cy="322845"/>
          </a:xfrm>
        </p:grpSpPr>
        <p:cxnSp>
          <p:nvCxnSpPr>
            <p:cNvPr id="137" name="Google Shape;137;g32ff5f49ad9_0_58"/>
            <p:cNvCxnSpPr/>
            <p:nvPr/>
          </p:nvCxnSpPr>
          <p:spPr>
            <a:xfrm>
              <a:off x="4426226" y="2676939"/>
              <a:ext cx="3379200" cy="0"/>
            </a:xfrm>
            <a:prstGeom prst="straightConnector1">
              <a:avLst/>
            </a:prstGeom>
            <a:noFill/>
            <a:ln cap="flat" cmpd="sng" w="19050">
              <a:solidFill>
                <a:schemeClr val="lt1"/>
              </a:solidFill>
              <a:prstDash val="solid"/>
              <a:round/>
              <a:headEnd len="sm" w="sm" type="none"/>
              <a:tailEnd len="sm" w="sm" type="none"/>
            </a:ln>
          </p:spPr>
        </p:cxnSp>
        <p:cxnSp>
          <p:nvCxnSpPr>
            <p:cNvPr id="138" name="Google Shape;138;g32ff5f49ad9_0_58"/>
            <p:cNvCxnSpPr/>
            <p:nvPr/>
          </p:nvCxnSpPr>
          <p:spPr>
            <a:xfrm flipH="1" rot="10800000">
              <a:off x="3943790" y="2676984"/>
              <a:ext cx="482400" cy="322800"/>
            </a:xfrm>
            <a:prstGeom prst="straightConnector1">
              <a:avLst/>
            </a:prstGeom>
            <a:noFill/>
            <a:ln cap="flat" cmpd="sng" w="19050">
              <a:solidFill>
                <a:schemeClr val="lt1"/>
              </a:solidFill>
              <a:prstDash val="solid"/>
              <a:round/>
              <a:headEnd len="sm" w="sm" type="none"/>
              <a:tailEnd len="sm" w="sm" type="none"/>
            </a:ln>
          </p:spPr>
        </p:cxnSp>
      </p:grpSp>
      <p:pic>
        <p:nvPicPr>
          <p:cNvPr id="139" name="Google Shape;139;g32ff5f49ad9_0_58"/>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40" name="Google Shape;140;g32ff5f49ad9_0_5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141" name="Google Shape;141;g32ff5f49ad9_0_5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142" name="Google Shape;142;g32ff5f49ad9_0_58"/>
          <p:cNvGrpSpPr/>
          <p:nvPr/>
        </p:nvGrpSpPr>
        <p:grpSpPr>
          <a:xfrm>
            <a:off x="2622925" y="6601537"/>
            <a:ext cx="6677215" cy="70500"/>
            <a:chOff x="2589675" y="6601537"/>
            <a:chExt cx="6677215" cy="70500"/>
          </a:xfrm>
        </p:grpSpPr>
        <p:cxnSp>
          <p:nvCxnSpPr>
            <p:cNvPr id="143" name="Google Shape;143;g32ff5f49ad9_0_58"/>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44" name="Google Shape;144;g32ff5f49ad9_0_58"/>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145" name="Google Shape;145;g32ff5f49ad9_0_58"/>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46" name="Google Shape;146;g32ff5f49ad9_0_58"/>
          <p:cNvPicPr preferRelativeResize="0"/>
          <p:nvPr/>
        </p:nvPicPr>
        <p:blipFill>
          <a:blip r:embed="rId4">
            <a:alphaModFix/>
          </a:blip>
          <a:stretch>
            <a:fillRect/>
          </a:stretch>
        </p:blipFill>
        <p:spPr>
          <a:xfrm>
            <a:off x="771799" y="3373064"/>
            <a:ext cx="2473499" cy="2337785"/>
          </a:xfrm>
          <a:prstGeom prst="rect">
            <a:avLst/>
          </a:prstGeom>
          <a:noFill/>
          <a:ln>
            <a:noFill/>
          </a:ln>
        </p:spPr>
      </p:pic>
      <p:pic>
        <p:nvPicPr>
          <p:cNvPr id="147" name="Google Shape;147;g32ff5f49ad9_0_58"/>
          <p:cNvPicPr preferRelativeResize="0"/>
          <p:nvPr/>
        </p:nvPicPr>
        <p:blipFill>
          <a:blip r:embed="rId5">
            <a:alphaModFix/>
          </a:blip>
          <a:stretch>
            <a:fillRect/>
          </a:stretch>
        </p:blipFill>
        <p:spPr>
          <a:xfrm>
            <a:off x="7419800" y="3495321"/>
            <a:ext cx="3861626" cy="20932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30b2db8419_1_26"/>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53" name="Google Shape;153;g330b2db8419_1_2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lang="en-US" sz="2400">
                <a:solidFill>
                  <a:schemeClr val="lt1"/>
                </a:solidFill>
              </a:rPr>
              <a:t>Llama-3 Model Overview</a:t>
            </a:r>
            <a:endParaRPr b="0" i="0" sz="2400" u="none" cap="none" strike="noStrike">
              <a:solidFill>
                <a:schemeClr val="lt1"/>
              </a:solidFill>
              <a:latin typeface="Arial"/>
              <a:ea typeface="Arial"/>
              <a:cs typeface="Arial"/>
              <a:sym typeface="Arial"/>
            </a:endParaRPr>
          </a:p>
        </p:txBody>
      </p:sp>
      <p:pic>
        <p:nvPicPr>
          <p:cNvPr id="154" name="Google Shape;154;g330b2db8419_1_26"/>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55" name="Google Shape;155;g330b2db8419_1_2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156" name="Google Shape;156;g330b2db8419_1_2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157" name="Google Shape;157;g330b2db8419_1_26"/>
          <p:cNvGrpSpPr/>
          <p:nvPr/>
        </p:nvGrpSpPr>
        <p:grpSpPr>
          <a:xfrm>
            <a:off x="2622925" y="6601537"/>
            <a:ext cx="6677215" cy="70500"/>
            <a:chOff x="2589675" y="6601537"/>
            <a:chExt cx="6677215" cy="70500"/>
          </a:xfrm>
        </p:grpSpPr>
        <p:cxnSp>
          <p:nvCxnSpPr>
            <p:cNvPr id="158" name="Google Shape;158;g330b2db8419_1_26"/>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59" name="Google Shape;159;g330b2db8419_1_26"/>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160" name="Google Shape;160;g330b2db8419_1_26"/>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61" name="Google Shape;161;g330b2db8419_1_26"/>
          <p:cNvPicPr preferRelativeResize="0"/>
          <p:nvPr/>
        </p:nvPicPr>
        <p:blipFill>
          <a:blip r:embed="rId4">
            <a:alphaModFix/>
          </a:blip>
          <a:stretch>
            <a:fillRect/>
          </a:stretch>
        </p:blipFill>
        <p:spPr>
          <a:xfrm>
            <a:off x="152388" y="1589087"/>
            <a:ext cx="11887200" cy="3192512"/>
          </a:xfrm>
          <a:prstGeom prst="rect">
            <a:avLst/>
          </a:prstGeom>
          <a:noFill/>
          <a:ln>
            <a:noFill/>
          </a:ln>
        </p:spPr>
      </p:pic>
      <p:sp>
        <p:nvSpPr>
          <p:cNvPr id="162" name="Google Shape;162;g330b2db8419_1_26"/>
          <p:cNvSpPr txBox="1"/>
          <p:nvPr/>
        </p:nvSpPr>
        <p:spPr>
          <a:xfrm>
            <a:off x="1186913" y="4781600"/>
            <a:ext cx="98115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a:solidFill>
                  <a:schemeClr val="dk1"/>
                </a:solidFill>
              </a:rPr>
              <a:t>Figure 1 from paper:</a:t>
            </a:r>
            <a:r>
              <a:rPr lang="en-US" sz="2100">
                <a:solidFill>
                  <a:schemeClr val="dk1"/>
                </a:solidFill>
              </a:rPr>
              <a:t> Illustration of the overall architecture and training of Llama 3.</a:t>
            </a:r>
            <a:endParaRPr sz="2100">
              <a:solidFill>
                <a:schemeClr val="dk1"/>
              </a:solidFill>
            </a:endParaRPr>
          </a:p>
        </p:txBody>
      </p:sp>
      <p:sp>
        <p:nvSpPr>
          <p:cNvPr id="163" name="Google Shape;163;g330b2db8419_1_26"/>
          <p:cNvSpPr txBox="1"/>
          <p:nvPr/>
        </p:nvSpPr>
        <p:spPr>
          <a:xfrm>
            <a:off x="2609675" y="6230875"/>
            <a:ext cx="962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30b2db8419_0_180"/>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69" name="Google Shape;169;g330b2db8419_0_18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Model Pretraining </a:t>
            </a:r>
            <a:endParaRPr b="0" i="0" sz="2400" u="none" cap="none" strike="noStrike">
              <a:solidFill>
                <a:schemeClr val="lt1"/>
              </a:solidFill>
              <a:latin typeface="Arial"/>
              <a:ea typeface="Arial"/>
              <a:cs typeface="Arial"/>
              <a:sym typeface="Arial"/>
            </a:endParaRPr>
          </a:p>
        </p:txBody>
      </p:sp>
      <p:pic>
        <p:nvPicPr>
          <p:cNvPr id="170" name="Google Shape;170;g330b2db8419_0_180"/>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71" name="Google Shape;171;g330b2db8419_0_18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172" name="Google Shape;172;g330b2db8419_0_18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173" name="Google Shape;173;g330b2db8419_0_180"/>
          <p:cNvGrpSpPr/>
          <p:nvPr/>
        </p:nvGrpSpPr>
        <p:grpSpPr>
          <a:xfrm>
            <a:off x="2622925" y="6601537"/>
            <a:ext cx="6677215" cy="70500"/>
            <a:chOff x="2589675" y="6601537"/>
            <a:chExt cx="6677215" cy="70500"/>
          </a:xfrm>
        </p:grpSpPr>
        <p:cxnSp>
          <p:nvCxnSpPr>
            <p:cNvPr id="174" name="Google Shape;174;g330b2db8419_0_180"/>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75" name="Google Shape;175;g330b2db8419_0_180"/>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176" name="Google Shape;176;g330b2db8419_0_180"/>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77" name="Google Shape;177;g330b2db8419_0_180"/>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178" name="Google Shape;178;g330b2db8419_0_180"/>
          <p:cNvSpPr txBox="1"/>
          <p:nvPr/>
        </p:nvSpPr>
        <p:spPr>
          <a:xfrm>
            <a:off x="297425" y="1076338"/>
            <a:ext cx="11416500" cy="5266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US" sz="2000">
                <a:solidFill>
                  <a:schemeClr val="dk1"/>
                </a:solidFill>
              </a:rPr>
              <a:t>Llama-3's dataset includes web data, code, reasoning data, and multilingual content up to the end of 2023</a:t>
            </a:r>
            <a:endParaRPr sz="20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2"/>
              </a:buClr>
              <a:buSzPts val="1600"/>
              <a:buChar char="●"/>
            </a:pPr>
            <a:r>
              <a:rPr b="1" lang="en-US" sz="2200">
                <a:solidFill>
                  <a:schemeClr val="dk2"/>
                </a:solidFill>
              </a:rPr>
              <a:t>Steps</a:t>
            </a:r>
            <a:endParaRPr b="1" sz="1600">
              <a:solidFill>
                <a:schemeClr val="dk2"/>
              </a:solidFill>
            </a:endParaRPr>
          </a:p>
          <a:p>
            <a:pPr indent="-355600" lvl="1" marL="914400" rtl="0" algn="l">
              <a:spcBef>
                <a:spcPts val="0"/>
              </a:spcBef>
              <a:spcAft>
                <a:spcPts val="0"/>
              </a:spcAft>
              <a:buClr>
                <a:schemeClr val="dk1"/>
              </a:buClr>
              <a:buSzPts val="2000"/>
              <a:buChar char="○"/>
            </a:pPr>
            <a:r>
              <a:rPr b="1" lang="en-US" sz="2000">
                <a:solidFill>
                  <a:srgbClr val="E84B36"/>
                </a:solidFill>
              </a:rPr>
              <a:t>Data Cleaning &amp; Filtering</a:t>
            </a:r>
            <a:r>
              <a:rPr lang="en-US" sz="2000">
                <a:solidFill>
                  <a:schemeClr val="dk1"/>
                </a:solidFill>
              </a:rPr>
              <a:t>: </a:t>
            </a:r>
            <a:endParaRPr sz="2000">
              <a:solidFill>
                <a:schemeClr val="dk1"/>
              </a:solidFill>
            </a:endParaRPr>
          </a:p>
          <a:p>
            <a:pPr indent="-355600" lvl="2" marL="1371600" rtl="0" algn="l">
              <a:spcBef>
                <a:spcPts val="0"/>
              </a:spcBef>
              <a:spcAft>
                <a:spcPts val="0"/>
              </a:spcAft>
              <a:buClr>
                <a:schemeClr val="dk1"/>
              </a:buClr>
              <a:buSzPts val="2000"/>
              <a:buChar char="■"/>
            </a:pPr>
            <a:r>
              <a:rPr lang="en-US" sz="2000">
                <a:solidFill>
                  <a:schemeClr val="dk1"/>
                </a:solidFill>
              </a:rPr>
              <a:t>Removed PII harmful content low-quality text</a:t>
            </a:r>
            <a:br>
              <a:rPr lang="en-US" sz="2000">
                <a:solidFill>
                  <a:schemeClr val="dk1"/>
                </a:solidFill>
              </a:rPr>
            </a:br>
            <a:endParaRPr sz="2000">
              <a:solidFill>
                <a:schemeClr val="dk1"/>
              </a:solidFill>
            </a:endParaRPr>
          </a:p>
          <a:p>
            <a:pPr indent="-355600" lvl="1" marL="914400" rtl="0" algn="l">
              <a:spcBef>
                <a:spcPts val="0"/>
              </a:spcBef>
              <a:spcAft>
                <a:spcPts val="0"/>
              </a:spcAft>
              <a:buClr>
                <a:schemeClr val="dk1"/>
              </a:buClr>
              <a:buSzPts val="2000"/>
              <a:buChar char="○"/>
            </a:pPr>
            <a:r>
              <a:rPr b="1" lang="en-US" sz="2000">
                <a:solidFill>
                  <a:srgbClr val="E84B36"/>
                </a:solidFill>
              </a:rPr>
              <a:t>Scaling Laws + Optimization</a:t>
            </a:r>
            <a:r>
              <a:rPr lang="en-US" sz="2000">
                <a:solidFill>
                  <a:schemeClr val="dk1"/>
                </a:solidFill>
              </a:rPr>
              <a:t>: </a:t>
            </a:r>
            <a:endParaRPr sz="2000">
              <a:solidFill>
                <a:schemeClr val="dk1"/>
              </a:solidFill>
            </a:endParaRPr>
          </a:p>
          <a:p>
            <a:pPr indent="-355600" lvl="2" marL="1371600" rtl="0" algn="l">
              <a:spcBef>
                <a:spcPts val="0"/>
              </a:spcBef>
              <a:spcAft>
                <a:spcPts val="0"/>
              </a:spcAft>
              <a:buClr>
                <a:schemeClr val="dk1"/>
              </a:buClr>
              <a:buSzPts val="2000"/>
              <a:buChar char="■"/>
            </a:pPr>
            <a:r>
              <a:rPr lang="en-US" sz="2000">
                <a:solidFill>
                  <a:schemeClr val="dk1"/>
                </a:solidFill>
              </a:rPr>
              <a:t>Optimized model size and training tokens 405B parameters</a:t>
            </a:r>
            <a:br>
              <a:rPr lang="en-US" sz="2000">
                <a:solidFill>
                  <a:schemeClr val="dk1"/>
                </a:solidFill>
              </a:rPr>
            </a:br>
            <a:endParaRPr sz="2000">
              <a:solidFill>
                <a:schemeClr val="dk1"/>
              </a:solidFill>
            </a:endParaRPr>
          </a:p>
          <a:p>
            <a:pPr indent="-355600" lvl="1" marL="914400" rtl="0" algn="l">
              <a:spcBef>
                <a:spcPts val="0"/>
              </a:spcBef>
              <a:spcAft>
                <a:spcPts val="0"/>
              </a:spcAft>
              <a:buClr>
                <a:schemeClr val="dk1"/>
              </a:buClr>
              <a:buSzPts val="2000"/>
              <a:buChar char="○"/>
            </a:pPr>
            <a:r>
              <a:rPr b="1" lang="en-US" sz="2000">
                <a:solidFill>
                  <a:srgbClr val="E84B36"/>
                </a:solidFill>
              </a:rPr>
              <a:t>Efficient Training</a:t>
            </a:r>
            <a:r>
              <a:rPr lang="en-US" sz="2000">
                <a:solidFill>
                  <a:schemeClr val="dk1"/>
                </a:solidFill>
              </a:rPr>
              <a:t>: </a:t>
            </a:r>
            <a:endParaRPr sz="2000">
              <a:solidFill>
                <a:schemeClr val="dk1"/>
              </a:solidFill>
            </a:endParaRPr>
          </a:p>
          <a:p>
            <a:pPr indent="-355600" lvl="2" marL="1371600" rtl="0" algn="l">
              <a:spcBef>
                <a:spcPts val="0"/>
              </a:spcBef>
              <a:spcAft>
                <a:spcPts val="0"/>
              </a:spcAft>
              <a:buClr>
                <a:schemeClr val="dk1"/>
              </a:buClr>
              <a:buSzPts val="2000"/>
              <a:buChar char="■"/>
            </a:pPr>
            <a:r>
              <a:rPr lang="en-US" sz="2000">
                <a:solidFill>
                  <a:schemeClr val="dk1"/>
                </a:solidFill>
              </a:rPr>
              <a:t>Used 4D parallelism and 16K H100 GPUs</a:t>
            </a:r>
            <a:br>
              <a:rPr lang="en-US" sz="2000">
                <a:solidFill>
                  <a:schemeClr val="dk1"/>
                </a:solidFill>
              </a:rPr>
            </a:br>
            <a:endParaRPr sz="2000">
              <a:solidFill>
                <a:schemeClr val="dk1"/>
              </a:solidFill>
            </a:endParaRPr>
          </a:p>
          <a:p>
            <a:pPr indent="-355600" lvl="1" marL="914400" rtl="0" algn="l">
              <a:spcBef>
                <a:spcPts val="0"/>
              </a:spcBef>
              <a:spcAft>
                <a:spcPts val="0"/>
              </a:spcAft>
              <a:buClr>
                <a:schemeClr val="dk1"/>
              </a:buClr>
              <a:buSzPts val="2000"/>
              <a:buChar char="○"/>
            </a:pPr>
            <a:r>
              <a:rPr b="1" lang="en-US" sz="2000">
                <a:solidFill>
                  <a:srgbClr val="E84B36"/>
                </a:solidFill>
              </a:rPr>
              <a:t>Long Context + Annealing</a:t>
            </a:r>
            <a:r>
              <a:rPr lang="en-US" sz="2000">
                <a:solidFill>
                  <a:schemeClr val="dk1"/>
                </a:solidFill>
              </a:rPr>
              <a:t>:</a:t>
            </a:r>
            <a:endParaRPr sz="2000">
              <a:solidFill>
                <a:schemeClr val="dk1"/>
              </a:solidFill>
            </a:endParaRPr>
          </a:p>
          <a:p>
            <a:pPr indent="-355600" lvl="2" marL="1371600" rtl="0" algn="l">
              <a:spcBef>
                <a:spcPts val="0"/>
              </a:spcBef>
              <a:spcAft>
                <a:spcPts val="0"/>
              </a:spcAft>
              <a:buClr>
                <a:schemeClr val="dk1"/>
              </a:buClr>
              <a:buSzPts val="2000"/>
              <a:buChar char="■"/>
            </a:pPr>
            <a:r>
              <a:rPr lang="en-US" sz="2000">
                <a:solidFill>
                  <a:schemeClr val="dk1"/>
                </a:solidFill>
              </a:rPr>
              <a:t>Extended to 128K tokens improved reasoning and math</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30b2db8419_0_49"/>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84" name="Google Shape;184;g330b2db8419_0_4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Model Architecture</a:t>
            </a:r>
            <a:endParaRPr b="0" i="0" sz="2400" u="none" cap="none" strike="noStrike">
              <a:solidFill>
                <a:schemeClr val="lt1"/>
              </a:solidFill>
              <a:latin typeface="Arial"/>
              <a:ea typeface="Arial"/>
              <a:cs typeface="Arial"/>
              <a:sym typeface="Arial"/>
            </a:endParaRPr>
          </a:p>
        </p:txBody>
      </p:sp>
      <p:pic>
        <p:nvPicPr>
          <p:cNvPr id="185" name="Google Shape;185;g330b2db8419_0_49"/>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186" name="Google Shape;186;g330b2db8419_0_4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187" name="Google Shape;187;g330b2db8419_0_4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188" name="Google Shape;188;g330b2db8419_0_49"/>
          <p:cNvGrpSpPr/>
          <p:nvPr/>
        </p:nvGrpSpPr>
        <p:grpSpPr>
          <a:xfrm>
            <a:off x="2622925" y="6601537"/>
            <a:ext cx="6677215" cy="70500"/>
            <a:chOff x="2589675" y="6601537"/>
            <a:chExt cx="6677215" cy="70500"/>
          </a:xfrm>
        </p:grpSpPr>
        <p:cxnSp>
          <p:nvCxnSpPr>
            <p:cNvPr id="189" name="Google Shape;189;g330b2db8419_0_49"/>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190" name="Google Shape;190;g330b2db8419_0_49"/>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191" name="Google Shape;191;g330b2db8419_0_49"/>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92" name="Google Shape;192;g330b2db8419_0_49"/>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pic>
        <p:nvPicPr>
          <p:cNvPr id="193" name="Google Shape;193;g330b2db8419_0_49"/>
          <p:cNvPicPr preferRelativeResize="0"/>
          <p:nvPr/>
        </p:nvPicPr>
        <p:blipFill>
          <a:blip r:embed="rId4">
            <a:alphaModFix/>
          </a:blip>
          <a:stretch>
            <a:fillRect/>
          </a:stretch>
        </p:blipFill>
        <p:spPr>
          <a:xfrm>
            <a:off x="376800" y="1516250"/>
            <a:ext cx="11064475" cy="389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30bcbaa799_1_63"/>
          <p:cNvSpPr/>
          <p:nvPr/>
        </p:nvSpPr>
        <p:spPr>
          <a:xfrm flipH="1" rot="10800000">
            <a:off x="0" y="20"/>
            <a:ext cx="12192000" cy="868200"/>
          </a:xfrm>
          <a:prstGeom prst="rect">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99" name="Google Shape;199;g330bcbaa799_1_6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Llama-3 Model Architecture: Modifications from Llama-2</a:t>
            </a:r>
            <a:endParaRPr b="0" i="0" sz="2400" u="none" cap="none" strike="noStrike">
              <a:solidFill>
                <a:schemeClr val="lt1"/>
              </a:solidFill>
              <a:latin typeface="Arial"/>
              <a:ea typeface="Arial"/>
              <a:cs typeface="Arial"/>
              <a:sym typeface="Arial"/>
            </a:endParaRPr>
          </a:p>
        </p:txBody>
      </p:sp>
      <p:pic>
        <p:nvPicPr>
          <p:cNvPr id="200" name="Google Shape;200;g330bcbaa799_1_63"/>
          <p:cNvPicPr preferRelativeResize="0"/>
          <p:nvPr/>
        </p:nvPicPr>
        <p:blipFill rotWithShape="1">
          <a:blip r:embed="rId3">
            <a:alphaModFix/>
          </a:blip>
          <a:srcRect b="0" l="0" r="0" t="0"/>
          <a:stretch/>
        </p:blipFill>
        <p:spPr>
          <a:xfrm>
            <a:off x="11557509" y="233819"/>
            <a:ext cx="271309" cy="389810"/>
          </a:xfrm>
          <a:prstGeom prst="rect">
            <a:avLst/>
          </a:prstGeom>
          <a:noFill/>
          <a:ln>
            <a:noFill/>
          </a:ln>
        </p:spPr>
      </p:pic>
      <p:sp>
        <p:nvSpPr>
          <p:cNvPr id="201" name="Google Shape;201;g330bcbaa799_1_6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GRAINGER ENGINEERING</a:t>
            </a:r>
            <a:endParaRPr b="0" i="0" sz="1400" u="none" cap="none" strike="noStrike">
              <a:solidFill>
                <a:srgbClr val="000000"/>
              </a:solidFill>
              <a:latin typeface="Arial"/>
              <a:ea typeface="Arial"/>
              <a:cs typeface="Arial"/>
              <a:sym typeface="Arial"/>
            </a:endParaRPr>
          </a:p>
        </p:txBody>
      </p:sp>
      <p:sp>
        <p:nvSpPr>
          <p:cNvPr id="202" name="Google Shape;202;g330bcbaa799_1_6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13294B"/>
                </a:solidFill>
                <a:latin typeface="Arial"/>
                <a:ea typeface="Arial"/>
                <a:cs typeface="Arial"/>
                <a:sym typeface="Arial"/>
              </a:rPr>
              <a:t>COMPUTER SCIENCE</a:t>
            </a:r>
            <a:endParaRPr b="0" i="0" sz="1400" u="none" cap="none" strike="noStrike">
              <a:solidFill>
                <a:srgbClr val="000000"/>
              </a:solidFill>
              <a:latin typeface="Arial"/>
              <a:ea typeface="Arial"/>
              <a:cs typeface="Arial"/>
              <a:sym typeface="Arial"/>
            </a:endParaRPr>
          </a:p>
        </p:txBody>
      </p:sp>
      <p:grpSp>
        <p:nvGrpSpPr>
          <p:cNvPr id="203" name="Google Shape;203;g330bcbaa799_1_63"/>
          <p:cNvGrpSpPr/>
          <p:nvPr/>
        </p:nvGrpSpPr>
        <p:grpSpPr>
          <a:xfrm>
            <a:off x="2622925" y="6601537"/>
            <a:ext cx="6677215" cy="70500"/>
            <a:chOff x="2589675" y="6601537"/>
            <a:chExt cx="6677215" cy="70500"/>
          </a:xfrm>
        </p:grpSpPr>
        <p:cxnSp>
          <p:nvCxnSpPr>
            <p:cNvPr id="204" name="Google Shape;204;g330bcbaa799_1_63"/>
            <p:cNvCxnSpPr/>
            <p:nvPr/>
          </p:nvCxnSpPr>
          <p:spPr>
            <a:xfrm rot="10800000">
              <a:off x="2589675" y="6639606"/>
              <a:ext cx="6608400" cy="0"/>
            </a:xfrm>
            <a:prstGeom prst="straightConnector1">
              <a:avLst/>
            </a:prstGeom>
            <a:noFill/>
            <a:ln cap="flat" cmpd="sng" w="9525">
              <a:solidFill>
                <a:srgbClr val="13294B"/>
              </a:solidFill>
              <a:prstDash val="solid"/>
              <a:round/>
              <a:headEnd len="sm" w="sm" type="none"/>
              <a:tailEnd len="sm" w="sm" type="none"/>
            </a:ln>
          </p:spPr>
        </p:cxnSp>
        <p:sp>
          <p:nvSpPr>
            <p:cNvPr id="205" name="Google Shape;205;g330bcbaa799_1_63"/>
            <p:cNvSpPr/>
            <p:nvPr/>
          </p:nvSpPr>
          <p:spPr>
            <a:xfrm>
              <a:off x="9196390" y="6601537"/>
              <a:ext cx="70500" cy="70500"/>
            </a:xfrm>
            <a:prstGeom prst="ellipse">
              <a:avLst/>
            </a:prstGeom>
            <a:solidFill>
              <a:srgbClr val="1329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3294B"/>
                </a:solidFill>
                <a:latin typeface="Arial"/>
                <a:ea typeface="Arial"/>
                <a:cs typeface="Arial"/>
                <a:sym typeface="Arial"/>
              </a:endParaRPr>
            </a:p>
          </p:txBody>
        </p:sp>
      </p:grpSp>
      <p:sp>
        <p:nvSpPr>
          <p:cNvPr id="206" name="Google Shape;206;g330bcbaa799_1_63"/>
          <p:cNvSpPr txBox="1"/>
          <p:nvPr>
            <p:ph idx="12" type="sldNum"/>
          </p:nvPr>
        </p:nvSpPr>
        <p:spPr>
          <a:xfrm>
            <a:off x="9372600" y="6444325"/>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07" name="Google Shape;207;g330bcbaa799_1_63"/>
          <p:cNvSpPr txBox="1"/>
          <p:nvPr/>
        </p:nvSpPr>
        <p:spPr>
          <a:xfrm>
            <a:off x="376800" y="3256200"/>
            <a:ext cx="10568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2800" u="none" cap="none" strike="noStrike">
              <a:solidFill>
                <a:schemeClr val="dk1"/>
              </a:solidFill>
              <a:latin typeface="Arial"/>
              <a:ea typeface="Arial"/>
              <a:cs typeface="Arial"/>
              <a:sym typeface="Arial"/>
            </a:endParaRPr>
          </a:p>
        </p:txBody>
      </p:sp>
      <p:sp>
        <p:nvSpPr>
          <p:cNvPr id="208" name="Google Shape;208;g330bcbaa799_1_63"/>
          <p:cNvSpPr txBox="1"/>
          <p:nvPr/>
        </p:nvSpPr>
        <p:spPr>
          <a:xfrm>
            <a:off x="376800" y="1744575"/>
            <a:ext cx="4918500" cy="42171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1"/>
              </a:buClr>
              <a:buSzPts val="1900"/>
              <a:buChar char="●"/>
            </a:pPr>
            <a:r>
              <a:rPr lang="en-US" sz="1900">
                <a:solidFill>
                  <a:schemeClr val="dk1"/>
                </a:solidFill>
              </a:rPr>
              <a:t>Grouped query attention (GQA)</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US" sz="1900">
                <a:solidFill>
                  <a:schemeClr val="dk1"/>
                </a:solidFill>
              </a:rPr>
              <a:t>Attention mask.</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US" sz="1900">
                <a:solidFill>
                  <a:schemeClr val="dk1"/>
                </a:solidFill>
              </a:rPr>
              <a:t>128K tokens - 100K tokens from the tiktoken, 28K additional tokens (non-English Languages).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US" sz="1900">
                <a:solidFill>
                  <a:schemeClr val="dk1"/>
                </a:solidFill>
              </a:rPr>
              <a:t>Increases RoPE base frequency hyperparameter -  500,000.</a:t>
            </a:r>
            <a:endParaRPr sz="1900">
              <a:solidFill>
                <a:schemeClr val="dk1"/>
              </a:solidFill>
            </a:endParaRPr>
          </a:p>
        </p:txBody>
      </p:sp>
      <p:graphicFrame>
        <p:nvGraphicFramePr>
          <p:cNvPr id="209" name="Google Shape;209;g330bcbaa799_1_63"/>
          <p:cNvGraphicFramePr/>
          <p:nvPr/>
        </p:nvGraphicFramePr>
        <p:xfrm>
          <a:off x="5555525" y="1348375"/>
          <a:ext cx="3000000" cy="3000000"/>
        </p:xfrm>
        <a:graphic>
          <a:graphicData uri="http://schemas.openxmlformats.org/drawingml/2006/table">
            <a:tbl>
              <a:tblPr>
                <a:noFill/>
                <a:tableStyleId>{353CF286-7369-4DD5-A2F5-A9F0B04E6F2C}</a:tableStyleId>
              </a:tblPr>
              <a:tblGrid>
                <a:gridCol w="2091100"/>
                <a:gridCol w="2091100"/>
                <a:gridCol w="2091100"/>
              </a:tblGrid>
              <a:tr h="287050">
                <a:tc>
                  <a:txBody>
                    <a:bodyPr/>
                    <a:lstStyle/>
                    <a:p>
                      <a:pPr indent="0" lvl="0" marL="0" rtl="0" algn="ctr">
                        <a:spcBef>
                          <a:spcPts val="0"/>
                        </a:spcBef>
                        <a:spcAft>
                          <a:spcPts val="0"/>
                        </a:spcAft>
                        <a:buNone/>
                      </a:pPr>
                      <a:r>
                        <a:rPr b="1" lang="en-US"/>
                        <a:t>Feature</a:t>
                      </a:r>
                      <a:endParaRPr b="1"/>
                    </a:p>
                  </a:txBody>
                  <a:tcPr marT="91425" marB="91425" marR="91425" marL="91425">
                    <a:solidFill>
                      <a:srgbClr val="A4C2F4"/>
                    </a:solidFill>
                  </a:tcPr>
                </a:tc>
                <a:tc>
                  <a:txBody>
                    <a:bodyPr/>
                    <a:lstStyle/>
                    <a:p>
                      <a:pPr indent="0" lvl="0" marL="0" rtl="0" algn="ctr">
                        <a:spcBef>
                          <a:spcPts val="0"/>
                        </a:spcBef>
                        <a:spcAft>
                          <a:spcPts val="0"/>
                        </a:spcAft>
                        <a:buNone/>
                      </a:pPr>
                      <a:r>
                        <a:rPr b="1" lang="en-US"/>
                        <a:t>Llama-2</a:t>
                      </a:r>
                      <a:endParaRPr b="1"/>
                    </a:p>
                  </a:txBody>
                  <a:tcPr marT="91425" marB="91425" marR="91425" marL="91425">
                    <a:solidFill>
                      <a:srgbClr val="A4C2F4"/>
                    </a:solidFill>
                  </a:tcPr>
                </a:tc>
                <a:tc>
                  <a:txBody>
                    <a:bodyPr/>
                    <a:lstStyle/>
                    <a:p>
                      <a:pPr indent="0" lvl="0" marL="0" rtl="0" algn="ctr">
                        <a:spcBef>
                          <a:spcPts val="0"/>
                        </a:spcBef>
                        <a:spcAft>
                          <a:spcPts val="0"/>
                        </a:spcAft>
                        <a:buNone/>
                      </a:pPr>
                      <a:r>
                        <a:rPr b="1" lang="en-US"/>
                        <a:t>Llama-3</a:t>
                      </a:r>
                      <a:endParaRPr b="1"/>
                    </a:p>
                  </a:txBody>
                  <a:tcPr marT="91425" marB="91425" marR="91425" marL="91425">
                    <a:solidFill>
                      <a:srgbClr val="A4C2F4"/>
                    </a:solidFill>
                  </a:tcPr>
                </a:tc>
              </a:tr>
              <a:tr h="414800">
                <a:tc>
                  <a:txBody>
                    <a:bodyPr/>
                    <a:lstStyle/>
                    <a:p>
                      <a:pPr indent="0" lvl="0" marL="0" rtl="0" algn="ctr">
                        <a:spcBef>
                          <a:spcPts val="0"/>
                        </a:spcBef>
                        <a:spcAft>
                          <a:spcPts val="0"/>
                        </a:spcAft>
                        <a:buNone/>
                      </a:pPr>
                      <a:r>
                        <a:rPr lang="en-US"/>
                        <a:t>Max Parameters</a:t>
                      </a:r>
                      <a:endParaRPr/>
                    </a:p>
                  </a:txBody>
                  <a:tcPr marT="91425" marB="91425" marR="91425" marL="91425"/>
                </a:tc>
                <a:tc>
                  <a:txBody>
                    <a:bodyPr/>
                    <a:lstStyle/>
                    <a:p>
                      <a:pPr indent="0" lvl="0" marL="0" rtl="0" algn="ctr">
                        <a:spcBef>
                          <a:spcPts val="0"/>
                        </a:spcBef>
                        <a:spcAft>
                          <a:spcPts val="0"/>
                        </a:spcAft>
                        <a:buNone/>
                      </a:pPr>
                      <a:r>
                        <a:rPr lang="en-US"/>
                        <a:t>70B</a:t>
                      </a:r>
                      <a:endParaRPr/>
                    </a:p>
                  </a:txBody>
                  <a:tcPr marT="91425" marB="91425" marR="91425" marL="91425"/>
                </a:tc>
                <a:tc>
                  <a:txBody>
                    <a:bodyPr/>
                    <a:lstStyle/>
                    <a:p>
                      <a:pPr indent="0" lvl="0" marL="0" rtl="0" algn="ctr">
                        <a:spcBef>
                          <a:spcPts val="0"/>
                        </a:spcBef>
                        <a:spcAft>
                          <a:spcPts val="0"/>
                        </a:spcAft>
                        <a:buNone/>
                      </a:pPr>
                      <a:r>
                        <a:rPr lang="en-US"/>
                        <a:t>405B</a:t>
                      </a:r>
                      <a:endParaRPr/>
                    </a:p>
                  </a:txBody>
                  <a:tcPr marT="91425" marB="91425" marR="91425" marL="91425"/>
                </a:tc>
              </a:tr>
              <a:tr h="287050">
                <a:tc>
                  <a:txBody>
                    <a:bodyPr/>
                    <a:lstStyle/>
                    <a:p>
                      <a:pPr indent="0" lvl="0" marL="0" rtl="0" algn="ctr">
                        <a:spcBef>
                          <a:spcPts val="0"/>
                        </a:spcBef>
                        <a:spcAft>
                          <a:spcPts val="0"/>
                        </a:spcAft>
                        <a:buNone/>
                      </a:pPr>
                      <a:r>
                        <a:rPr lang="en-US"/>
                        <a:t>Model Variants</a:t>
                      </a:r>
                      <a:endParaRPr/>
                    </a:p>
                  </a:txBody>
                  <a:tcPr marT="91425" marB="91425" marR="91425" marL="91425"/>
                </a:tc>
                <a:tc>
                  <a:txBody>
                    <a:bodyPr/>
                    <a:lstStyle/>
                    <a:p>
                      <a:pPr indent="0" lvl="0" marL="0" rtl="0" algn="ctr">
                        <a:spcBef>
                          <a:spcPts val="0"/>
                        </a:spcBef>
                        <a:spcAft>
                          <a:spcPts val="0"/>
                        </a:spcAft>
                        <a:buNone/>
                      </a:pPr>
                      <a:r>
                        <a:rPr lang="en-US"/>
                        <a:t>7B, 13B, 70B</a:t>
                      </a:r>
                      <a:endParaRPr/>
                    </a:p>
                  </a:txBody>
                  <a:tcPr marT="91425" marB="91425" marR="91425" marL="91425"/>
                </a:tc>
                <a:tc>
                  <a:txBody>
                    <a:bodyPr/>
                    <a:lstStyle/>
                    <a:p>
                      <a:pPr indent="0" lvl="0" marL="0" rtl="0" algn="ctr">
                        <a:spcBef>
                          <a:spcPts val="0"/>
                        </a:spcBef>
                        <a:spcAft>
                          <a:spcPts val="0"/>
                        </a:spcAft>
                        <a:buNone/>
                      </a:pPr>
                      <a:r>
                        <a:rPr lang="en-US"/>
                        <a:t>8B, 70B, 405B</a:t>
                      </a:r>
                      <a:endParaRPr/>
                    </a:p>
                  </a:txBody>
                  <a:tcPr marT="91425" marB="91425" marR="91425" marL="91425"/>
                </a:tc>
              </a:tr>
              <a:tr h="287050">
                <a:tc>
                  <a:txBody>
                    <a:bodyPr/>
                    <a:lstStyle/>
                    <a:p>
                      <a:pPr indent="0" lvl="0" marL="0" rtl="0" algn="ctr">
                        <a:spcBef>
                          <a:spcPts val="0"/>
                        </a:spcBef>
                        <a:spcAft>
                          <a:spcPts val="0"/>
                        </a:spcAft>
                        <a:buNone/>
                      </a:pPr>
                      <a:r>
                        <a:rPr lang="en-US"/>
                        <a:t>Context Windows</a:t>
                      </a:r>
                      <a:endParaRPr/>
                    </a:p>
                  </a:txBody>
                  <a:tcPr marT="91425" marB="91425" marR="91425" marL="91425"/>
                </a:tc>
                <a:tc>
                  <a:txBody>
                    <a:bodyPr/>
                    <a:lstStyle/>
                    <a:p>
                      <a:pPr indent="0" lvl="0" marL="0" rtl="0" algn="ctr">
                        <a:spcBef>
                          <a:spcPts val="0"/>
                        </a:spcBef>
                        <a:spcAft>
                          <a:spcPts val="0"/>
                        </a:spcAft>
                        <a:buNone/>
                      </a:pPr>
                      <a:r>
                        <a:rPr lang="en-US"/>
                        <a:t>4K</a:t>
                      </a:r>
                      <a:endParaRPr/>
                    </a:p>
                  </a:txBody>
                  <a:tcPr marT="91425" marB="91425" marR="91425" marL="91425"/>
                </a:tc>
                <a:tc>
                  <a:txBody>
                    <a:bodyPr/>
                    <a:lstStyle/>
                    <a:p>
                      <a:pPr indent="0" lvl="0" marL="0" rtl="0" algn="ctr">
                        <a:spcBef>
                          <a:spcPts val="0"/>
                        </a:spcBef>
                        <a:spcAft>
                          <a:spcPts val="0"/>
                        </a:spcAft>
                        <a:buNone/>
                      </a:pPr>
                      <a:r>
                        <a:rPr lang="en-US"/>
                        <a:t>128K</a:t>
                      </a:r>
                      <a:endParaRPr/>
                    </a:p>
                  </a:txBody>
                  <a:tcPr marT="91425" marB="91425" marR="91425" marL="91425"/>
                </a:tc>
              </a:tr>
              <a:tr h="287050">
                <a:tc>
                  <a:txBody>
                    <a:bodyPr/>
                    <a:lstStyle/>
                    <a:p>
                      <a:pPr indent="0" lvl="0" marL="0" rtl="0" algn="ctr">
                        <a:spcBef>
                          <a:spcPts val="0"/>
                        </a:spcBef>
                        <a:spcAft>
                          <a:spcPts val="0"/>
                        </a:spcAft>
                        <a:buNone/>
                      </a:pPr>
                      <a:r>
                        <a:rPr lang="en-US"/>
                        <a:t>Training Tokens</a:t>
                      </a:r>
                      <a:endParaRPr/>
                    </a:p>
                  </a:txBody>
                  <a:tcPr marT="91425" marB="91425" marR="91425" marL="91425"/>
                </a:tc>
                <a:tc>
                  <a:txBody>
                    <a:bodyPr/>
                    <a:lstStyle/>
                    <a:p>
                      <a:pPr indent="0" lvl="0" marL="0" rtl="0" algn="ctr">
                        <a:spcBef>
                          <a:spcPts val="0"/>
                        </a:spcBef>
                        <a:spcAft>
                          <a:spcPts val="0"/>
                        </a:spcAft>
                        <a:buNone/>
                      </a:pPr>
                      <a:r>
                        <a:rPr lang="en-US"/>
                        <a:t>1.8T</a:t>
                      </a:r>
                      <a:endParaRPr/>
                    </a:p>
                  </a:txBody>
                  <a:tcPr marT="91425" marB="91425" marR="91425" marL="91425"/>
                </a:tc>
                <a:tc>
                  <a:txBody>
                    <a:bodyPr/>
                    <a:lstStyle/>
                    <a:p>
                      <a:pPr indent="0" lvl="0" marL="0" rtl="0" algn="ctr">
                        <a:spcBef>
                          <a:spcPts val="0"/>
                        </a:spcBef>
                        <a:spcAft>
                          <a:spcPts val="0"/>
                        </a:spcAft>
                        <a:buNone/>
                      </a:pPr>
                      <a:r>
                        <a:rPr lang="en-US"/>
                        <a:t>15.6T</a:t>
                      </a:r>
                      <a:endParaRPr/>
                    </a:p>
                  </a:txBody>
                  <a:tcPr marT="91425" marB="91425" marR="91425" marL="91425"/>
                </a:tc>
              </a:tr>
              <a:tr h="287050">
                <a:tc>
                  <a:txBody>
                    <a:bodyPr/>
                    <a:lstStyle/>
                    <a:p>
                      <a:pPr indent="0" lvl="0" marL="0" rtl="0" algn="ctr">
                        <a:spcBef>
                          <a:spcPts val="0"/>
                        </a:spcBef>
                        <a:spcAft>
                          <a:spcPts val="0"/>
                        </a:spcAft>
                        <a:buNone/>
                      </a:pPr>
                      <a:r>
                        <a:rPr lang="en-US"/>
                        <a:t>Training Compute</a:t>
                      </a:r>
                      <a:endParaRPr/>
                    </a:p>
                  </a:txBody>
                  <a:tcPr marT="91425" marB="91425" marR="91425" marL="91425"/>
                </a:tc>
                <a:tc>
                  <a:txBody>
                    <a:bodyPr/>
                    <a:lstStyle/>
                    <a:p>
                      <a:pPr indent="0" lvl="0" marL="0" rtl="0" algn="ctr">
                        <a:spcBef>
                          <a:spcPts val="0"/>
                        </a:spcBef>
                        <a:spcAft>
                          <a:spcPts val="0"/>
                        </a:spcAft>
                        <a:buNone/>
                      </a:pPr>
                      <a:r>
                        <a:rPr lang="en-US"/>
                        <a:t>7.8</a:t>
                      </a:r>
                      <a:r>
                        <a:rPr lang="en-US" sz="1600">
                          <a:solidFill>
                            <a:schemeClr val="dk1"/>
                          </a:solidFill>
                        </a:rPr>
                        <a:t>× 10²</a:t>
                      </a:r>
                      <a:r>
                        <a:rPr baseline="30000" lang="en-US" sz="1600">
                          <a:solidFill>
                            <a:schemeClr val="dk1"/>
                          </a:solidFill>
                        </a:rPr>
                        <a:t>3</a:t>
                      </a:r>
                      <a:r>
                        <a:rPr lang="en-US" sz="1600">
                          <a:solidFill>
                            <a:schemeClr val="dk1"/>
                          </a:solidFill>
                        </a:rPr>
                        <a:t> </a:t>
                      </a:r>
                      <a:r>
                        <a:rPr lang="en-US"/>
                        <a:t>FLOPS</a:t>
                      </a:r>
                      <a:endParaRPr/>
                    </a:p>
                  </a:txBody>
                  <a:tcPr marT="91425" marB="91425" marR="91425" marL="91425"/>
                </a:tc>
                <a:tc>
                  <a:txBody>
                    <a:bodyPr/>
                    <a:lstStyle/>
                    <a:p>
                      <a:pPr indent="0" lvl="0" marL="0" rtl="0" algn="ctr">
                        <a:spcBef>
                          <a:spcPts val="0"/>
                        </a:spcBef>
                        <a:spcAft>
                          <a:spcPts val="0"/>
                        </a:spcAft>
                        <a:buNone/>
                      </a:pPr>
                      <a:r>
                        <a:rPr lang="en-US" sz="1600">
                          <a:solidFill>
                            <a:schemeClr val="dk1"/>
                          </a:solidFill>
                        </a:rPr>
                        <a:t>3.8 × 10²⁵ FLOPs</a:t>
                      </a:r>
                      <a:endParaRPr/>
                    </a:p>
                  </a:txBody>
                  <a:tcPr marT="91425" marB="91425" marR="91425" marL="91425"/>
                </a:tc>
              </a:tr>
              <a:tr h="287050">
                <a:tc>
                  <a:txBody>
                    <a:bodyPr/>
                    <a:lstStyle/>
                    <a:p>
                      <a:pPr indent="0" lvl="0" marL="0" rtl="0" algn="ctr">
                        <a:spcBef>
                          <a:spcPts val="0"/>
                        </a:spcBef>
                        <a:spcAft>
                          <a:spcPts val="0"/>
                        </a:spcAft>
                        <a:buNone/>
                      </a:pPr>
                      <a:r>
                        <a:rPr lang="en-US"/>
                        <a:t>Tokenizer</a:t>
                      </a:r>
                      <a:endParaRPr/>
                    </a:p>
                  </a:txBody>
                  <a:tcPr marT="91425" marB="91425" marR="91425" marL="91425"/>
                </a:tc>
                <a:tc>
                  <a:txBody>
                    <a:bodyPr/>
                    <a:lstStyle/>
                    <a:p>
                      <a:pPr indent="0" lvl="0" marL="0" rtl="0" algn="ctr">
                        <a:spcBef>
                          <a:spcPts val="0"/>
                        </a:spcBef>
                        <a:spcAft>
                          <a:spcPts val="0"/>
                        </a:spcAft>
                        <a:buNone/>
                      </a:pPr>
                      <a:r>
                        <a:rPr lang="en-US"/>
                        <a:t>32K Vocab</a:t>
                      </a:r>
                      <a:endParaRPr/>
                    </a:p>
                  </a:txBody>
                  <a:tcPr marT="91425" marB="91425" marR="91425" marL="91425"/>
                </a:tc>
                <a:tc>
                  <a:txBody>
                    <a:bodyPr/>
                    <a:lstStyle/>
                    <a:p>
                      <a:pPr indent="0" lvl="0" marL="0" rtl="0" algn="ctr">
                        <a:spcBef>
                          <a:spcPts val="0"/>
                        </a:spcBef>
                        <a:spcAft>
                          <a:spcPts val="0"/>
                        </a:spcAft>
                        <a:buNone/>
                      </a:pPr>
                      <a:r>
                        <a:rPr lang="en-US"/>
                        <a:t>128K Vocab</a:t>
                      </a:r>
                      <a:endParaRPr/>
                    </a:p>
                  </a:txBody>
                  <a:tcPr marT="91425" marB="91425" marR="91425" marL="91425"/>
                </a:tc>
              </a:tr>
              <a:tr h="287050">
                <a:tc>
                  <a:txBody>
                    <a:bodyPr/>
                    <a:lstStyle/>
                    <a:p>
                      <a:pPr indent="0" lvl="0" marL="0" rtl="0" algn="ctr">
                        <a:spcBef>
                          <a:spcPts val="0"/>
                        </a:spcBef>
                        <a:spcAft>
                          <a:spcPts val="0"/>
                        </a:spcAft>
                        <a:buNone/>
                      </a:pPr>
                      <a:r>
                        <a:rPr lang="en-US"/>
                        <a:t>Parallelism</a:t>
                      </a:r>
                      <a:endParaRPr/>
                    </a:p>
                  </a:txBody>
                  <a:tcPr marT="91425" marB="91425" marR="91425" marL="91425"/>
                </a:tc>
                <a:tc>
                  <a:txBody>
                    <a:bodyPr/>
                    <a:lstStyle/>
                    <a:p>
                      <a:pPr indent="0" lvl="0" marL="0" rtl="0" algn="ctr">
                        <a:spcBef>
                          <a:spcPts val="0"/>
                        </a:spcBef>
                        <a:spcAft>
                          <a:spcPts val="0"/>
                        </a:spcAft>
                        <a:buNone/>
                      </a:pPr>
                      <a:r>
                        <a:rPr lang="en-US"/>
                        <a:t>3D</a:t>
                      </a:r>
                      <a:endParaRPr/>
                    </a:p>
                  </a:txBody>
                  <a:tcPr marT="91425" marB="91425" marR="91425" marL="91425"/>
                </a:tc>
                <a:tc>
                  <a:txBody>
                    <a:bodyPr/>
                    <a:lstStyle/>
                    <a:p>
                      <a:pPr indent="0" lvl="0" marL="0" rtl="0" algn="ctr">
                        <a:spcBef>
                          <a:spcPts val="0"/>
                        </a:spcBef>
                        <a:spcAft>
                          <a:spcPts val="0"/>
                        </a:spcAft>
                        <a:buNone/>
                      </a:pPr>
                      <a:r>
                        <a:rPr lang="en-US"/>
                        <a:t>4D</a:t>
                      </a:r>
                      <a:endParaRPr/>
                    </a:p>
                  </a:txBody>
                  <a:tcPr marT="91425" marB="91425" marR="91425" marL="91425"/>
                </a:tc>
              </a:tr>
              <a:tr h="287050">
                <a:tc>
                  <a:txBody>
                    <a:bodyPr/>
                    <a:lstStyle/>
                    <a:p>
                      <a:pPr indent="0" lvl="0" marL="0" rtl="0" algn="ctr">
                        <a:spcBef>
                          <a:spcPts val="0"/>
                        </a:spcBef>
                        <a:spcAft>
                          <a:spcPts val="0"/>
                        </a:spcAft>
                        <a:buNone/>
                      </a:pPr>
                      <a:r>
                        <a:rPr lang="en-US"/>
                        <a:t>Fine-Tuning</a:t>
                      </a:r>
                      <a:endParaRPr/>
                    </a:p>
                  </a:txBody>
                  <a:tcPr marT="91425" marB="91425" marR="91425" marL="91425"/>
                </a:tc>
                <a:tc>
                  <a:txBody>
                    <a:bodyPr/>
                    <a:lstStyle/>
                    <a:p>
                      <a:pPr indent="0" lvl="0" marL="0" rtl="0" algn="ctr">
                        <a:spcBef>
                          <a:spcPts val="0"/>
                        </a:spcBef>
                        <a:spcAft>
                          <a:spcPts val="0"/>
                        </a:spcAft>
                        <a:buNone/>
                      </a:pPr>
                      <a:r>
                        <a:rPr lang="en-US"/>
                        <a:t>RLHF</a:t>
                      </a:r>
                      <a:endParaRPr/>
                    </a:p>
                  </a:txBody>
                  <a:tcPr marT="91425" marB="91425" marR="91425" marL="91425"/>
                </a:tc>
                <a:tc>
                  <a:txBody>
                    <a:bodyPr/>
                    <a:lstStyle/>
                    <a:p>
                      <a:pPr indent="0" lvl="0" marL="0" rtl="0" algn="ctr">
                        <a:spcBef>
                          <a:spcPts val="0"/>
                        </a:spcBef>
                        <a:spcAft>
                          <a:spcPts val="0"/>
                        </a:spcAft>
                        <a:buNone/>
                      </a:pPr>
                      <a:r>
                        <a:rPr lang="en-US"/>
                        <a:t>DPO</a:t>
                      </a:r>
                      <a:endParaRPr/>
                    </a:p>
                  </a:txBody>
                  <a:tcPr marT="91425" marB="91425" marR="91425" marL="91425"/>
                </a:tc>
              </a:tr>
              <a:tr h="287050">
                <a:tc>
                  <a:txBody>
                    <a:bodyPr/>
                    <a:lstStyle/>
                    <a:p>
                      <a:pPr indent="0" lvl="0" marL="0" rtl="0" algn="ctr">
                        <a:spcBef>
                          <a:spcPts val="0"/>
                        </a:spcBef>
                        <a:spcAft>
                          <a:spcPts val="0"/>
                        </a:spcAft>
                        <a:buNone/>
                      </a:pPr>
                      <a:r>
                        <a:rPr lang="en-US"/>
                        <a:t>Benchmarks</a:t>
                      </a:r>
                      <a:endParaRPr/>
                    </a:p>
                  </a:txBody>
                  <a:tcPr marT="91425" marB="91425" marR="91425" marL="91425"/>
                </a:tc>
                <a:tc>
                  <a:txBody>
                    <a:bodyPr/>
                    <a:lstStyle/>
                    <a:p>
                      <a:pPr indent="0" lvl="0" marL="0" rtl="0" algn="ctr">
                        <a:spcBef>
                          <a:spcPts val="0"/>
                        </a:spcBef>
                        <a:spcAft>
                          <a:spcPts val="0"/>
                        </a:spcAft>
                        <a:buNone/>
                      </a:pPr>
                      <a:r>
                        <a:rPr lang="en-US"/>
                        <a:t>GPT-3.5</a:t>
                      </a:r>
                      <a:endParaRPr/>
                    </a:p>
                  </a:txBody>
                  <a:tcPr marT="91425" marB="91425" marR="91425" marL="91425"/>
                </a:tc>
                <a:tc>
                  <a:txBody>
                    <a:bodyPr/>
                    <a:lstStyle/>
                    <a:p>
                      <a:pPr indent="0" lvl="0" marL="0" rtl="0" algn="ctr">
                        <a:spcBef>
                          <a:spcPts val="0"/>
                        </a:spcBef>
                        <a:spcAft>
                          <a:spcPts val="0"/>
                        </a:spcAft>
                        <a:buNone/>
                      </a:pPr>
                      <a:r>
                        <a:rPr lang="en-US"/>
                        <a:t>GPT-4</a:t>
                      </a:r>
                      <a:endParaRPr/>
                    </a:p>
                  </a:txBody>
                  <a:tcPr marT="91425" marB="91425" marR="91425" marL="91425"/>
                </a:tc>
              </a:tr>
              <a:tr h="287050">
                <a:tc>
                  <a:txBody>
                    <a:bodyPr/>
                    <a:lstStyle/>
                    <a:p>
                      <a:pPr indent="0" lvl="0" marL="0" rtl="0" algn="ctr">
                        <a:spcBef>
                          <a:spcPts val="0"/>
                        </a:spcBef>
                        <a:spcAft>
                          <a:spcPts val="0"/>
                        </a:spcAft>
                        <a:buNone/>
                      </a:pPr>
                      <a:r>
                        <a:rPr lang="en-US"/>
                        <a:t>Multimodal</a:t>
                      </a:r>
                      <a:endParaRPr/>
                    </a:p>
                  </a:txBody>
                  <a:tcPr marT="91425" marB="91425" marR="91425" marL="91425"/>
                </a:tc>
                <a:tc>
                  <a:txBody>
                    <a:bodyPr/>
                    <a:lstStyle/>
                    <a:p>
                      <a:pPr indent="0" lvl="0" marL="0" rtl="0" algn="ctr">
                        <a:spcBef>
                          <a:spcPts val="0"/>
                        </a:spcBef>
                        <a:spcAft>
                          <a:spcPts val="0"/>
                        </a:spcAft>
                        <a:buNone/>
                      </a:pPr>
                      <a:r>
                        <a:rPr lang="en-US"/>
                        <a:t>No</a:t>
                      </a:r>
                      <a:endParaRPr/>
                    </a:p>
                  </a:txBody>
                  <a:tcPr marT="91425" marB="91425" marR="91425" marL="91425"/>
                </a:tc>
                <a:tc>
                  <a:txBody>
                    <a:bodyPr/>
                    <a:lstStyle/>
                    <a:p>
                      <a:pPr indent="0" lvl="0" marL="0" rtl="0" algn="ctr">
                        <a:spcBef>
                          <a:spcPts val="0"/>
                        </a:spcBef>
                        <a:spcAft>
                          <a:spcPts val="0"/>
                        </a:spcAft>
                        <a:buNone/>
                      </a:pPr>
                      <a:r>
                        <a:rPr lang="en-US"/>
                        <a:t>Yes - experimental</a:t>
                      </a:r>
                      <a:endParaRPr/>
                    </a:p>
                  </a:txBody>
                  <a:tcPr marT="91425" marB="91425" marR="91425" marL="91425"/>
                </a:tc>
              </a:tr>
              <a:tr h="287050">
                <a:tc>
                  <a:txBody>
                    <a:bodyPr/>
                    <a:lstStyle/>
                    <a:p>
                      <a:pPr indent="0" lvl="0" marL="0" rtl="0" algn="ctr">
                        <a:spcBef>
                          <a:spcPts val="0"/>
                        </a:spcBef>
                        <a:spcAft>
                          <a:spcPts val="0"/>
                        </a:spcAft>
                        <a:buNone/>
                      </a:pPr>
                      <a:r>
                        <a:rPr lang="en-US"/>
                        <a:t>Open-Source</a:t>
                      </a:r>
                      <a:endParaRPr/>
                    </a:p>
                  </a:txBody>
                  <a:tcPr marT="91425" marB="91425" marR="91425" marL="91425"/>
                </a:tc>
                <a:tc>
                  <a:txBody>
                    <a:bodyPr/>
                    <a:lstStyle/>
                    <a:p>
                      <a:pPr indent="0" lvl="0" marL="0" rtl="0" algn="ctr">
                        <a:spcBef>
                          <a:spcPts val="0"/>
                        </a:spcBef>
                        <a:spcAft>
                          <a:spcPts val="0"/>
                        </a:spcAft>
                        <a:buNone/>
                      </a:pPr>
                      <a:r>
                        <a:rPr lang="en-US"/>
                        <a:t>Limited</a:t>
                      </a:r>
                      <a:endParaRPr/>
                    </a:p>
                  </a:txBody>
                  <a:tcPr marT="91425" marB="91425" marR="91425" marL="91425"/>
                </a:tc>
                <a:tc>
                  <a:txBody>
                    <a:bodyPr/>
                    <a:lstStyle/>
                    <a:p>
                      <a:pPr indent="0" lvl="0" marL="0" rtl="0" algn="ctr">
                        <a:spcBef>
                          <a:spcPts val="0"/>
                        </a:spcBef>
                        <a:spcAft>
                          <a:spcPts val="0"/>
                        </a:spcAft>
                        <a:buNone/>
                      </a:pPr>
                      <a:r>
                        <a:rPr lang="en-US"/>
                        <a:t>More Permissive</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2019-01-14T22:06:33Z</dcterms:created>
  <dc:creator>Nielsen, Joshua</dc:creator>
</cp:coreProperties>
</file>